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55" r:id="rId2"/>
  </p:sldMasterIdLst>
  <p:notesMasterIdLst>
    <p:notesMasterId r:id="rId60"/>
  </p:notesMasterIdLst>
  <p:handoutMasterIdLst>
    <p:handoutMasterId r:id="rId61"/>
  </p:handoutMasterIdLst>
  <p:sldIdLst>
    <p:sldId id="371" r:id="rId3"/>
    <p:sldId id="334" r:id="rId4"/>
    <p:sldId id="407" r:id="rId5"/>
    <p:sldId id="346" r:id="rId6"/>
    <p:sldId id="335" r:id="rId7"/>
    <p:sldId id="336" r:id="rId8"/>
    <p:sldId id="358" r:id="rId9"/>
    <p:sldId id="374" r:id="rId10"/>
    <p:sldId id="356" r:id="rId11"/>
    <p:sldId id="366" r:id="rId12"/>
    <p:sldId id="350" r:id="rId13"/>
    <p:sldId id="408" r:id="rId14"/>
    <p:sldId id="379" r:id="rId15"/>
    <p:sldId id="409" r:id="rId16"/>
    <p:sldId id="413" r:id="rId17"/>
    <p:sldId id="410" r:id="rId18"/>
    <p:sldId id="414" r:id="rId19"/>
    <p:sldId id="401" r:id="rId20"/>
    <p:sldId id="412" r:id="rId21"/>
    <p:sldId id="380" r:id="rId22"/>
    <p:sldId id="364" r:id="rId23"/>
    <p:sldId id="378" r:id="rId24"/>
    <p:sldId id="351" r:id="rId25"/>
    <p:sldId id="357" r:id="rId26"/>
    <p:sldId id="377" r:id="rId27"/>
    <p:sldId id="355" r:id="rId28"/>
    <p:sldId id="376" r:id="rId29"/>
    <p:sldId id="411" r:id="rId30"/>
    <p:sldId id="353" r:id="rId31"/>
    <p:sldId id="354" r:id="rId32"/>
    <p:sldId id="373" r:id="rId33"/>
    <p:sldId id="388" r:id="rId34"/>
    <p:sldId id="381" r:id="rId35"/>
    <p:sldId id="396" r:id="rId36"/>
    <p:sldId id="389" r:id="rId37"/>
    <p:sldId id="387" r:id="rId38"/>
    <p:sldId id="382" r:id="rId39"/>
    <p:sldId id="383" r:id="rId40"/>
    <p:sldId id="384" r:id="rId41"/>
    <p:sldId id="385" r:id="rId42"/>
    <p:sldId id="386" r:id="rId43"/>
    <p:sldId id="390" r:id="rId44"/>
    <p:sldId id="391" r:id="rId45"/>
    <p:sldId id="392" r:id="rId46"/>
    <p:sldId id="405" r:id="rId47"/>
    <p:sldId id="393" r:id="rId48"/>
    <p:sldId id="394" r:id="rId49"/>
    <p:sldId id="395" r:id="rId50"/>
    <p:sldId id="397" r:id="rId51"/>
    <p:sldId id="398" r:id="rId52"/>
    <p:sldId id="399" r:id="rId53"/>
    <p:sldId id="402" r:id="rId54"/>
    <p:sldId id="403" r:id="rId55"/>
    <p:sldId id="404" r:id="rId56"/>
    <p:sldId id="406" r:id="rId57"/>
    <p:sldId id="400" r:id="rId58"/>
    <p:sldId id="375" r:id="rId5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29C776F6-ADC2-468F-8012-AF089F5FC067}">
          <p14:sldIdLst>
            <p14:sldId id="371"/>
            <p14:sldId id="334"/>
            <p14:sldId id="407"/>
            <p14:sldId id="346"/>
            <p14:sldId id="335"/>
          </p14:sldIdLst>
        </p14:section>
        <p14:section name="Untitled Section" id="{FB083BB6-8727-4AB4-8F26-0E39D81DEF36}">
          <p14:sldIdLst>
            <p14:sldId id="336"/>
            <p14:sldId id="358"/>
            <p14:sldId id="374"/>
            <p14:sldId id="356"/>
            <p14:sldId id="366"/>
            <p14:sldId id="350"/>
            <p14:sldId id="408"/>
            <p14:sldId id="379"/>
            <p14:sldId id="409"/>
            <p14:sldId id="413"/>
            <p14:sldId id="410"/>
            <p14:sldId id="414"/>
            <p14:sldId id="401"/>
            <p14:sldId id="412"/>
            <p14:sldId id="380"/>
            <p14:sldId id="364"/>
            <p14:sldId id="378"/>
            <p14:sldId id="351"/>
            <p14:sldId id="357"/>
            <p14:sldId id="377"/>
            <p14:sldId id="355"/>
            <p14:sldId id="376"/>
            <p14:sldId id="411"/>
            <p14:sldId id="353"/>
            <p14:sldId id="354"/>
            <p14:sldId id="373"/>
            <p14:sldId id="388"/>
            <p14:sldId id="381"/>
            <p14:sldId id="396"/>
            <p14:sldId id="389"/>
            <p14:sldId id="387"/>
            <p14:sldId id="382"/>
            <p14:sldId id="383"/>
            <p14:sldId id="384"/>
            <p14:sldId id="385"/>
            <p14:sldId id="386"/>
            <p14:sldId id="390"/>
            <p14:sldId id="391"/>
            <p14:sldId id="392"/>
            <p14:sldId id="405"/>
            <p14:sldId id="393"/>
            <p14:sldId id="394"/>
            <p14:sldId id="395"/>
            <p14:sldId id="397"/>
            <p14:sldId id="398"/>
            <p14:sldId id="399"/>
            <p14:sldId id="402"/>
            <p14:sldId id="403"/>
            <p14:sldId id="404"/>
            <p14:sldId id="406"/>
            <p14:sldId id="400"/>
            <p14:sldId id="37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C100"/>
    <a:srgbClr val="FFCC00"/>
    <a:srgbClr val="C4E169"/>
    <a:srgbClr val="BEDB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CF14DD-DFD0-4930-B9FA-7552AA86CEA7}" v="11" dt="2020-11-16T06:06:56.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40" autoAdjust="0"/>
  </p:normalViewPr>
  <p:slideViewPr>
    <p:cSldViewPr snapToGrid="0" snapToObjects="1">
      <p:cViewPr varScale="1">
        <p:scale>
          <a:sx n="94" d="100"/>
          <a:sy n="94" d="100"/>
        </p:scale>
        <p:origin x="1094" y="82"/>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83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 Benvenisti" userId="BNdeVoKbKBcuDNnd+UCH5ezD6oWVet/TKNvbyRuGdtg=" providerId="None" clId="Web-{36CF14DD-DFD0-4930-B9FA-7552AA86CEA7}"/>
    <pc:docChg chg="modSld">
      <pc:chgData name="Ron Benvenisti" userId="BNdeVoKbKBcuDNnd+UCH5ezD6oWVet/TKNvbyRuGdtg=" providerId="None" clId="Web-{36CF14DD-DFD0-4930-B9FA-7552AA86CEA7}" dt="2020-11-16T06:06:56.051" v="9" actId="20577"/>
      <pc:docMkLst>
        <pc:docMk/>
      </pc:docMkLst>
      <pc:sldChg chg="modSp">
        <pc:chgData name="Ron Benvenisti" userId="BNdeVoKbKBcuDNnd+UCH5ezD6oWVet/TKNvbyRuGdtg=" providerId="None" clId="Web-{36CF14DD-DFD0-4930-B9FA-7552AA86CEA7}" dt="2020-11-16T06:06:56.051" v="9" actId="20577"/>
        <pc:sldMkLst>
          <pc:docMk/>
          <pc:sldMk cId="3670083677" sldId="400"/>
        </pc:sldMkLst>
        <pc:spChg chg="mod">
          <ac:chgData name="Ron Benvenisti" userId="BNdeVoKbKBcuDNnd+UCH5ezD6oWVet/TKNvbyRuGdtg=" providerId="None" clId="Web-{36CF14DD-DFD0-4930-B9FA-7552AA86CEA7}" dt="2020-11-16T06:06:56.051" v="9" actId="20577"/>
          <ac:spMkLst>
            <pc:docMk/>
            <pc:sldMk cId="3670083677" sldId="400"/>
            <ac:spMk id="2" creationId="{FFE11138-0B70-4121-A3AB-85F642A0CF52}"/>
          </ac:spMkLst>
        </pc:spChg>
      </pc:sldChg>
      <pc:sldChg chg="modSp">
        <pc:chgData name="Ron Benvenisti" userId="BNdeVoKbKBcuDNnd+UCH5ezD6oWVet/TKNvbyRuGdtg=" providerId="None" clId="Web-{36CF14DD-DFD0-4930-B9FA-7552AA86CEA7}" dt="2020-11-16T06:06:09.751" v="2" actId="20577"/>
        <pc:sldMkLst>
          <pc:docMk/>
          <pc:sldMk cId="3855290492" sldId="407"/>
        </pc:sldMkLst>
        <pc:spChg chg="mod">
          <ac:chgData name="Ron Benvenisti" userId="BNdeVoKbKBcuDNnd+UCH5ezD6oWVet/TKNvbyRuGdtg=" providerId="None" clId="Web-{36CF14DD-DFD0-4930-B9FA-7552AA86CEA7}" dt="2020-11-16T06:06:09.751" v="2" actId="20577"/>
          <ac:spMkLst>
            <pc:docMk/>
            <pc:sldMk cId="3855290492" sldId="407"/>
            <ac:spMk id="2" creationId="{FFE11138-0B70-4121-A3AB-85F642A0CF5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4A166E-9E85-428F-AC42-4A6662A43BA1}" type="doc">
      <dgm:prSet loTypeId="urn:microsoft.com/office/officeart/2005/8/layout/cycle5" loCatId="cycle" qsTypeId="urn:microsoft.com/office/officeart/2005/8/quickstyle/simple1" qsCatId="simple" csTypeId="urn:microsoft.com/office/officeart/2005/8/colors/colorful2" csCatId="colorful" phldr="1"/>
      <dgm:spPr/>
      <dgm:t>
        <a:bodyPr/>
        <a:lstStyle/>
        <a:p>
          <a:endParaRPr lang="en-US"/>
        </a:p>
      </dgm:t>
    </dgm:pt>
    <dgm:pt modelId="{2C57635C-174D-4DDF-8C91-D247A6D900E5}">
      <dgm:prSet phldrT="[Text]" custT="1"/>
      <dgm:spPr/>
      <dgm:t>
        <a:bodyPr/>
        <a:lstStyle/>
        <a:p>
          <a:r>
            <a:rPr lang="en-US" sz="1200" b="1" dirty="0"/>
            <a:t>Assess</a:t>
          </a:r>
        </a:p>
        <a:p>
          <a:r>
            <a:rPr lang="en-US" sz="1100" i="1" dirty="0"/>
            <a:t>Risk Posture</a:t>
          </a:r>
        </a:p>
      </dgm:t>
    </dgm:pt>
    <dgm:pt modelId="{C2E928F2-10DC-487C-8105-DE1E7B5D0AF1}" type="parTrans" cxnId="{178693F3-A85F-45AF-8337-EA9AED2B19F2}">
      <dgm:prSet/>
      <dgm:spPr/>
      <dgm:t>
        <a:bodyPr/>
        <a:lstStyle/>
        <a:p>
          <a:endParaRPr lang="en-US" sz="1200"/>
        </a:p>
      </dgm:t>
    </dgm:pt>
    <dgm:pt modelId="{632FD4A5-8893-4393-9E6D-1374F3CA5912}" type="sibTrans" cxnId="{178693F3-A85F-45AF-8337-EA9AED2B19F2}">
      <dgm:prSet/>
      <dgm:spPr/>
      <dgm:t>
        <a:bodyPr/>
        <a:lstStyle/>
        <a:p>
          <a:endParaRPr lang="en-US" sz="1200"/>
        </a:p>
      </dgm:t>
    </dgm:pt>
    <dgm:pt modelId="{14FF31B3-5551-4C52-9E36-CFE570EC1921}">
      <dgm:prSet phldrT="[Text]" custT="1"/>
      <dgm:spPr/>
      <dgm:t>
        <a:bodyPr/>
        <a:lstStyle/>
        <a:p>
          <a:r>
            <a:rPr lang="en-US" sz="1200" b="1" dirty="0"/>
            <a:t>Protect </a:t>
          </a:r>
          <a:r>
            <a:rPr lang="en-US" sz="900" i="1" dirty="0"/>
            <a:t>Information &amp; Assets </a:t>
          </a:r>
        </a:p>
      </dgm:t>
    </dgm:pt>
    <dgm:pt modelId="{084147BB-86C4-46F3-934A-E9F0ABDE9800}" type="parTrans" cxnId="{54796C53-5EB8-4269-97FE-0C3AF7A0DAEE}">
      <dgm:prSet/>
      <dgm:spPr/>
      <dgm:t>
        <a:bodyPr/>
        <a:lstStyle/>
        <a:p>
          <a:endParaRPr lang="en-US" sz="1200"/>
        </a:p>
      </dgm:t>
    </dgm:pt>
    <dgm:pt modelId="{949D6463-CDFA-419D-91CC-E45DB1F7CEAC}" type="sibTrans" cxnId="{54796C53-5EB8-4269-97FE-0C3AF7A0DAEE}">
      <dgm:prSet/>
      <dgm:spPr/>
      <dgm:t>
        <a:bodyPr/>
        <a:lstStyle/>
        <a:p>
          <a:endParaRPr lang="en-US" sz="1200"/>
        </a:p>
      </dgm:t>
    </dgm:pt>
    <dgm:pt modelId="{C71B7D69-1980-480C-9576-572B07A736DB}">
      <dgm:prSet phldrT="[Text]" custT="1"/>
      <dgm:spPr/>
      <dgm:t>
        <a:bodyPr/>
        <a:lstStyle/>
        <a:p>
          <a:r>
            <a:rPr lang="en-US" sz="1200" b="1" dirty="0"/>
            <a:t>Control</a:t>
          </a:r>
          <a:r>
            <a:rPr lang="en-US" sz="1200" dirty="0"/>
            <a:t> </a:t>
          </a:r>
          <a:r>
            <a:rPr lang="en-US" sz="1200" i="1" dirty="0"/>
            <a:t>Risks</a:t>
          </a:r>
        </a:p>
      </dgm:t>
    </dgm:pt>
    <dgm:pt modelId="{56877610-7341-4054-BDBF-6755864E191B}" type="parTrans" cxnId="{D3234402-5AB6-4873-B0F1-9F0330FB9712}">
      <dgm:prSet/>
      <dgm:spPr/>
      <dgm:t>
        <a:bodyPr/>
        <a:lstStyle/>
        <a:p>
          <a:endParaRPr lang="en-US" sz="1200"/>
        </a:p>
      </dgm:t>
    </dgm:pt>
    <dgm:pt modelId="{0A36DDD3-FD6A-48A8-A47C-596BE6820064}" type="sibTrans" cxnId="{D3234402-5AB6-4873-B0F1-9F0330FB9712}">
      <dgm:prSet/>
      <dgm:spPr/>
      <dgm:t>
        <a:bodyPr/>
        <a:lstStyle/>
        <a:p>
          <a:endParaRPr lang="en-US" sz="1200"/>
        </a:p>
      </dgm:t>
    </dgm:pt>
    <dgm:pt modelId="{A489FE65-CB11-4C15-B959-147CA205E7F8}">
      <dgm:prSet phldrT="[Text]" custT="1"/>
      <dgm:spPr/>
      <dgm:t>
        <a:bodyPr/>
        <a:lstStyle/>
        <a:p>
          <a:r>
            <a:rPr lang="en-US" sz="1200" b="1" dirty="0"/>
            <a:t>Defend </a:t>
          </a:r>
          <a:r>
            <a:rPr lang="en-US" sz="1100" i="1" dirty="0"/>
            <a:t>Against Threats</a:t>
          </a:r>
        </a:p>
      </dgm:t>
    </dgm:pt>
    <dgm:pt modelId="{5869E946-66B5-45EF-8F69-FA42F7C111E7}" type="parTrans" cxnId="{0B629A3B-AB7E-4FAA-B850-875288A22ACF}">
      <dgm:prSet/>
      <dgm:spPr/>
      <dgm:t>
        <a:bodyPr/>
        <a:lstStyle/>
        <a:p>
          <a:endParaRPr lang="en-US" sz="1200"/>
        </a:p>
      </dgm:t>
    </dgm:pt>
    <dgm:pt modelId="{D5228E7C-7272-4EBF-A998-456A22CF60FB}" type="sibTrans" cxnId="{0B629A3B-AB7E-4FAA-B850-875288A22ACF}">
      <dgm:prSet/>
      <dgm:spPr/>
      <dgm:t>
        <a:bodyPr/>
        <a:lstStyle/>
        <a:p>
          <a:endParaRPr lang="en-US" sz="1200"/>
        </a:p>
      </dgm:t>
    </dgm:pt>
    <dgm:pt modelId="{A9B2D7C0-89CE-43AB-9CCB-89CA26A3C265}">
      <dgm:prSet phldrT="[Text]" custT="1"/>
      <dgm:spPr/>
      <dgm:t>
        <a:bodyPr/>
        <a:lstStyle/>
        <a:p>
          <a:r>
            <a:rPr lang="en-US" sz="1200" b="1" dirty="0"/>
            <a:t>Monitor </a:t>
          </a:r>
          <a:r>
            <a:rPr lang="en-US" sz="900" i="1" dirty="0"/>
            <a:t>Environment</a:t>
          </a:r>
        </a:p>
      </dgm:t>
    </dgm:pt>
    <dgm:pt modelId="{62C0E4C5-4EB7-4C70-AD5D-F001A9ACC386}" type="parTrans" cxnId="{E56622B7-0AF1-4051-AE22-02DE592B497F}">
      <dgm:prSet/>
      <dgm:spPr/>
      <dgm:t>
        <a:bodyPr/>
        <a:lstStyle/>
        <a:p>
          <a:endParaRPr lang="en-US" sz="1200"/>
        </a:p>
      </dgm:t>
    </dgm:pt>
    <dgm:pt modelId="{B81BA23E-8F67-442F-AA3D-167C7159CE72}" type="sibTrans" cxnId="{E56622B7-0AF1-4051-AE22-02DE592B497F}">
      <dgm:prSet/>
      <dgm:spPr/>
      <dgm:t>
        <a:bodyPr/>
        <a:lstStyle/>
        <a:p>
          <a:endParaRPr lang="en-US" sz="1200"/>
        </a:p>
      </dgm:t>
    </dgm:pt>
    <dgm:pt modelId="{441A1006-1B43-4710-B644-E22E842ECF59}" type="pres">
      <dgm:prSet presAssocID="{4C4A166E-9E85-428F-AC42-4A6662A43BA1}" presName="cycle" presStyleCnt="0">
        <dgm:presLayoutVars>
          <dgm:dir/>
          <dgm:resizeHandles val="exact"/>
        </dgm:presLayoutVars>
      </dgm:prSet>
      <dgm:spPr/>
    </dgm:pt>
    <dgm:pt modelId="{F76E4E67-F8E1-4309-96B5-D9F883AF77DB}" type="pres">
      <dgm:prSet presAssocID="{2C57635C-174D-4DDF-8C91-D247A6D900E5}" presName="node" presStyleLbl="node1" presStyleIdx="0" presStyleCnt="5" custScaleX="122402" custScaleY="113441">
        <dgm:presLayoutVars>
          <dgm:bulletEnabled val="1"/>
        </dgm:presLayoutVars>
      </dgm:prSet>
      <dgm:spPr/>
    </dgm:pt>
    <dgm:pt modelId="{65E0CC84-D6FF-4060-AD22-170A1A2EF900}" type="pres">
      <dgm:prSet presAssocID="{2C57635C-174D-4DDF-8C91-D247A6D900E5}" presName="spNode" presStyleCnt="0"/>
      <dgm:spPr/>
    </dgm:pt>
    <dgm:pt modelId="{FA68795A-25F6-4D59-9CA4-96E1DB07CF24}" type="pres">
      <dgm:prSet presAssocID="{632FD4A5-8893-4393-9E6D-1374F3CA5912}" presName="sibTrans" presStyleLbl="sibTrans1D1" presStyleIdx="0" presStyleCnt="5"/>
      <dgm:spPr/>
    </dgm:pt>
    <dgm:pt modelId="{298CAB5D-34EE-485C-9F3E-122D1F1BF974}" type="pres">
      <dgm:prSet presAssocID="{14FF31B3-5551-4C52-9E36-CFE570EC1921}" presName="node" presStyleLbl="node1" presStyleIdx="1" presStyleCnt="5" custScaleX="130191">
        <dgm:presLayoutVars>
          <dgm:bulletEnabled val="1"/>
        </dgm:presLayoutVars>
      </dgm:prSet>
      <dgm:spPr/>
    </dgm:pt>
    <dgm:pt modelId="{D1C0F407-F67E-4664-80A2-F4F04A62E20E}" type="pres">
      <dgm:prSet presAssocID="{14FF31B3-5551-4C52-9E36-CFE570EC1921}" presName="spNode" presStyleCnt="0"/>
      <dgm:spPr/>
    </dgm:pt>
    <dgm:pt modelId="{93B43FDB-E1C1-4C99-BD21-30868C136302}" type="pres">
      <dgm:prSet presAssocID="{949D6463-CDFA-419D-91CC-E45DB1F7CEAC}" presName="sibTrans" presStyleLbl="sibTrans1D1" presStyleIdx="1" presStyleCnt="5"/>
      <dgm:spPr/>
    </dgm:pt>
    <dgm:pt modelId="{BCE2B05A-C30E-41D4-A9CF-7FFFDA56BDE0}" type="pres">
      <dgm:prSet presAssocID="{A489FE65-CB11-4C15-B959-147CA205E7F8}" presName="node" presStyleLbl="node1" presStyleIdx="2" presStyleCnt="5" custRadScaleRad="100323" custRadScaleInc="-3509">
        <dgm:presLayoutVars>
          <dgm:bulletEnabled val="1"/>
        </dgm:presLayoutVars>
      </dgm:prSet>
      <dgm:spPr/>
    </dgm:pt>
    <dgm:pt modelId="{DDA3FA5D-652C-4EE9-A722-4C6DDA306125}" type="pres">
      <dgm:prSet presAssocID="{A489FE65-CB11-4C15-B959-147CA205E7F8}" presName="spNode" presStyleCnt="0"/>
      <dgm:spPr/>
    </dgm:pt>
    <dgm:pt modelId="{26194185-598B-41B5-B229-8CE18C15FD42}" type="pres">
      <dgm:prSet presAssocID="{D5228E7C-7272-4EBF-A998-456A22CF60FB}" presName="sibTrans" presStyleLbl="sibTrans1D1" presStyleIdx="2" presStyleCnt="5"/>
      <dgm:spPr/>
    </dgm:pt>
    <dgm:pt modelId="{D34B436F-9680-43E0-B0DF-108E03368A8B}" type="pres">
      <dgm:prSet presAssocID="{A9B2D7C0-89CE-43AB-9CCB-89CA26A3C265}" presName="node" presStyleLbl="node1" presStyleIdx="3" presStyleCnt="5" custScaleX="113914">
        <dgm:presLayoutVars>
          <dgm:bulletEnabled val="1"/>
        </dgm:presLayoutVars>
      </dgm:prSet>
      <dgm:spPr/>
    </dgm:pt>
    <dgm:pt modelId="{963E56F4-5FAF-4487-945A-B0C8105A7EB9}" type="pres">
      <dgm:prSet presAssocID="{A9B2D7C0-89CE-43AB-9CCB-89CA26A3C265}" presName="spNode" presStyleCnt="0"/>
      <dgm:spPr/>
    </dgm:pt>
    <dgm:pt modelId="{6F98C8D7-4DBF-4CE4-8550-97E5B6EC0257}" type="pres">
      <dgm:prSet presAssocID="{B81BA23E-8F67-442F-AA3D-167C7159CE72}" presName="sibTrans" presStyleLbl="sibTrans1D1" presStyleIdx="3" presStyleCnt="5"/>
      <dgm:spPr/>
    </dgm:pt>
    <dgm:pt modelId="{1B99B9ED-CEE9-4C55-AE7B-BF9B9F6D72E1}" type="pres">
      <dgm:prSet presAssocID="{C71B7D69-1980-480C-9576-572B07A736DB}" presName="node" presStyleLbl="node1" presStyleIdx="4" presStyleCnt="5">
        <dgm:presLayoutVars>
          <dgm:bulletEnabled val="1"/>
        </dgm:presLayoutVars>
      </dgm:prSet>
      <dgm:spPr/>
    </dgm:pt>
    <dgm:pt modelId="{3CD830F9-69AD-4D4C-B41B-4CA18164BD5D}" type="pres">
      <dgm:prSet presAssocID="{C71B7D69-1980-480C-9576-572B07A736DB}" presName="spNode" presStyleCnt="0"/>
      <dgm:spPr/>
    </dgm:pt>
    <dgm:pt modelId="{00E6E9ED-B73D-4282-AA17-201760C229E9}" type="pres">
      <dgm:prSet presAssocID="{0A36DDD3-FD6A-48A8-A47C-596BE6820064}" presName="sibTrans" presStyleLbl="sibTrans1D1" presStyleIdx="4" presStyleCnt="5"/>
      <dgm:spPr/>
    </dgm:pt>
  </dgm:ptLst>
  <dgm:cxnLst>
    <dgm:cxn modelId="{D3234402-5AB6-4873-B0F1-9F0330FB9712}" srcId="{4C4A166E-9E85-428F-AC42-4A6662A43BA1}" destId="{C71B7D69-1980-480C-9576-572B07A736DB}" srcOrd="4" destOrd="0" parTransId="{56877610-7341-4054-BDBF-6755864E191B}" sibTransId="{0A36DDD3-FD6A-48A8-A47C-596BE6820064}"/>
    <dgm:cxn modelId="{B7A8880C-DE7F-4970-83D6-0D0DF9A1C7E9}" type="presOf" srcId="{14FF31B3-5551-4C52-9E36-CFE570EC1921}" destId="{298CAB5D-34EE-485C-9F3E-122D1F1BF974}" srcOrd="0" destOrd="0" presId="urn:microsoft.com/office/officeart/2005/8/layout/cycle5"/>
    <dgm:cxn modelId="{1C722825-F35C-485F-B586-DAAC7088ED5B}" type="presOf" srcId="{C71B7D69-1980-480C-9576-572B07A736DB}" destId="{1B99B9ED-CEE9-4C55-AE7B-BF9B9F6D72E1}" srcOrd="0" destOrd="0" presId="urn:microsoft.com/office/officeart/2005/8/layout/cycle5"/>
    <dgm:cxn modelId="{7B423D2E-D124-4747-BA6F-AF3F19323E83}" type="presOf" srcId="{632FD4A5-8893-4393-9E6D-1374F3CA5912}" destId="{FA68795A-25F6-4D59-9CA4-96E1DB07CF24}" srcOrd="0" destOrd="0" presId="urn:microsoft.com/office/officeart/2005/8/layout/cycle5"/>
    <dgm:cxn modelId="{0B629A3B-AB7E-4FAA-B850-875288A22ACF}" srcId="{4C4A166E-9E85-428F-AC42-4A6662A43BA1}" destId="{A489FE65-CB11-4C15-B959-147CA205E7F8}" srcOrd="2" destOrd="0" parTransId="{5869E946-66B5-45EF-8F69-FA42F7C111E7}" sibTransId="{D5228E7C-7272-4EBF-A998-456A22CF60FB}"/>
    <dgm:cxn modelId="{A4E82969-D7CE-4D74-B707-58F8EFA491B2}" type="presOf" srcId="{0A36DDD3-FD6A-48A8-A47C-596BE6820064}" destId="{00E6E9ED-B73D-4282-AA17-201760C229E9}" srcOrd="0" destOrd="0" presId="urn:microsoft.com/office/officeart/2005/8/layout/cycle5"/>
    <dgm:cxn modelId="{5F29BE70-FB74-45CE-A241-84AD1E611837}" type="presOf" srcId="{4C4A166E-9E85-428F-AC42-4A6662A43BA1}" destId="{441A1006-1B43-4710-B644-E22E842ECF59}" srcOrd="0" destOrd="0" presId="urn:microsoft.com/office/officeart/2005/8/layout/cycle5"/>
    <dgm:cxn modelId="{54796C53-5EB8-4269-97FE-0C3AF7A0DAEE}" srcId="{4C4A166E-9E85-428F-AC42-4A6662A43BA1}" destId="{14FF31B3-5551-4C52-9E36-CFE570EC1921}" srcOrd="1" destOrd="0" parTransId="{084147BB-86C4-46F3-934A-E9F0ABDE9800}" sibTransId="{949D6463-CDFA-419D-91CC-E45DB1F7CEAC}"/>
    <dgm:cxn modelId="{918B0399-C6CC-48D1-82EB-2E2DD7B1A234}" type="presOf" srcId="{A9B2D7C0-89CE-43AB-9CCB-89CA26A3C265}" destId="{D34B436F-9680-43E0-B0DF-108E03368A8B}" srcOrd="0" destOrd="0" presId="urn:microsoft.com/office/officeart/2005/8/layout/cycle5"/>
    <dgm:cxn modelId="{191BCFAC-260B-45B9-AFD2-C8276080961B}" type="presOf" srcId="{A489FE65-CB11-4C15-B959-147CA205E7F8}" destId="{BCE2B05A-C30E-41D4-A9CF-7FFFDA56BDE0}" srcOrd="0" destOrd="0" presId="urn:microsoft.com/office/officeart/2005/8/layout/cycle5"/>
    <dgm:cxn modelId="{E56622B7-0AF1-4051-AE22-02DE592B497F}" srcId="{4C4A166E-9E85-428F-AC42-4A6662A43BA1}" destId="{A9B2D7C0-89CE-43AB-9CCB-89CA26A3C265}" srcOrd="3" destOrd="0" parTransId="{62C0E4C5-4EB7-4C70-AD5D-F001A9ACC386}" sibTransId="{B81BA23E-8F67-442F-AA3D-167C7159CE72}"/>
    <dgm:cxn modelId="{06E44BBB-712F-4D15-8423-28B56250E4A6}" type="presOf" srcId="{949D6463-CDFA-419D-91CC-E45DB1F7CEAC}" destId="{93B43FDB-E1C1-4C99-BD21-30868C136302}" srcOrd="0" destOrd="0" presId="urn:microsoft.com/office/officeart/2005/8/layout/cycle5"/>
    <dgm:cxn modelId="{80F638CE-CABD-4BC9-A816-D5FAD483E603}" type="presOf" srcId="{B81BA23E-8F67-442F-AA3D-167C7159CE72}" destId="{6F98C8D7-4DBF-4CE4-8550-97E5B6EC0257}" srcOrd="0" destOrd="0" presId="urn:microsoft.com/office/officeart/2005/8/layout/cycle5"/>
    <dgm:cxn modelId="{7762ADE9-2295-409D-86DC-489AB1AAF185}" type="presOf" srcId="{D5228E7C-7272-4EBF-A998-456A22CF60FB}" destId="{26194185-598B-41B5-B229-8CE18C15FD42}" srcOrd="0" destOrd="0" presId="urn:microsoft.com/office/officeart/2005/8/layout/cycle5"/>
    <dgm:cxn modelId="{55B90FF3-3263-4236-9444-48B827086AA4}" type="presOf" srcId="{2C57635C-174D-4DDF-8C91-D247A6D900E5}" destId="{F76E4E67-F8E1-4309-96B5-D9F883AF77DB}" srcOrd="0" destOrd="0" presId="urn:microsoft.com/office/officeart/2005/8/layout/cycle5"/>
    <dgm:cxn modelId="{178693F3-A85F-45AF-8337-EA9AED2B19F2}" srcId="{4C4A166E-9E85-428F-AC42-4A6662A43BA1}" destId="{2C57635C-174D-4DDF-8C91-D247A6D900E5}" srcOrd="0" destOrd="0" parTransId="{C2E928F2-10DC-487C-8105-DE1E7B5D0AF1}" sibTransId="{632FD4A5-8893-4393-9E6D-1374F3CA5912}"/>
    <dgm:cxn modelId="{8699B8C4-2372-4D5B-AC9A-56943CA1AB97}" type="presParOf" srcId="{441A1006-1B43-4710-B644-E22E842ECF59}" destId="{F76E4E67-F8E1-4309-96B5-D9F883AF77DB}" srcOrd="0" destOrd="0" presId="urn:microsoft.com/office/officeart/2005/8/layout/cycle5"/>
    <dgm:cxn modelId="{9F9D221F-0522-42C8-B382-378B465AF0B4}" type="presParOf" srcId="{441A1006-1B43-4710-B644-E22E842ECF59}" destId="{65E0CC84-D6FF-4060-AD22-170A1A2EF900}" srcOrd="1" destOrd="0" presId="urn:microsoft.com/office/officeart/2005/8/layout/cycle5"/>
    <dgm:cxn modelId="{BCDD7D30-9293-4EE8-A19C-56924ABD6A62}" type="presParOf" srcId="{441A1006-1B43-4710-B644-E22E842ECF59}" destId="{FA68795A-25F6-4D59-9CA4-96E1DB07CF24}" srcOrd="2" destOrd="0" presId="urn:microsoft.com/office/officeart/2005/8/layout/cycle5"/>
    <dgm:cxn modelId="{848C51F9-CB54-424A-A699-6D6BE6719BEC}" type="presParOf" srcId="{441A1006-1B43-4710-B644-E22E842ECF59}" destId="{298CAB5D-34EE-485C-9F3E-122D1F1BF974}" srcOrd="3" destOrd="0" presId="urn:microsoft.com/office/officeart/2005/8/layout/cycle5"/>
    <dgm:cxn modelId="{FBB14E96-3391-4459-A3AF-1111753D5013}" type="presParOf" srcId="{441A1006-1B43-4710-B644-E22E842ECF59}" destId="{D1C0F407-F67E-4664-80A2-F4F04A62E20E}" srcOrd="4" destOrd="0" presId="urn:microsoft.com/office/officeart/2005/8/layout/cycle5"/>
    <dgm:cxn modelId="{E77EFAA8-75AC-44A0-9410-01207D687CF4}" type="presParOf" srcId="{441A1006-1B43-4710-B644-E22E842ECF59}" destId="{93B43FDB-E1C1-4C99-BD21-30868C136302}" srcOrd="5" destOrd="0" presId="urn:microsoft.com/office/officeart/2005/8/layout/cycle5"/>
    <dgm:cxn modelId="{02FB8836-4BFB-481D-9271-14B461DD3AA7}" type="presParOf" srcId="{441A1006-1B43-4710-B644-E22E842ECF59}" destId="{BCE2B05A-C30E-41D4-A9CF-7FFFDA56BDE0}" srcOrd="6" destOrd="0" presId="urn:microsoft.com/office/officeart/2005/8/layout/cycle5"/>
    <dgm:cxn modelId="{A6F9753F-B989-492C-8F8E-13FA0CB4F423}" type="presParOf" srcId="{441A1006-1B43-4710-B644-E22E842ECF59}" destId="{DDA3FA5D-652C-4EE9-A722-4C6DDA306125}" srcOrd="7" destOrd="0" presId="urn:microsoft.com/office/officeart/2005/8/layout/cycle5"/>
    <dgm:cxn modelId="{3C3EC890-51F4-437B-83BF-BC8914B3E44B}" type="presParOf" srcId="{441A1006-1B43-4710-B644-E22E842ECF59}" destId="{26194185-598B-41B5-B229-8CE18C15FD42}" srcOrd="8" destOrd="0" presId="urn:microsoft.com/office/officeart/2005/8/layout/cycle5"/>
    <dgm:cxn modelId="{60E68EDF-9C04-4F76-8AEA-2302550D1957}" type="presParOf" srcId="{441A1006-1B43-4710-B644-E22E842ECF59}" destId="{D34B436F-9680-43E0-B0DF-108E03368A8B}" srcOrd="9" destOrd="0" presId="urn:microsoft.com/office/officeart/2005/8/layout/cycle5"/>
    <dgm:cxn modelId="{81BC7B9C-1CD5-4FAA-A5ED-DE14CDD47B9D}" type="presParOf" srcId="{441A1006-1B43-4710-B644-E22E842ECF59}" destId="{963E56F4-5FAF-4487-945A-B0C8105A7EB9}" srcOrd="10" destOrd="0" presId="urn:microsoft.com/office/officeart/2005/8/layout/cycle5"/>
    <dgm:cxn modelId="{23BDE87C-0A32-4604-A322-294653353C51}" type="presParOf" srcId="{441A1006-1B43-4710-B644-E22E842ECF59}" destId="{6F98C8D7-4DBF-4CE4-8550-97E5B6EC0257}" srcOrd="11" destOrd="0" presId="urn:microsoft.com/office/officeart/2005/8/layout/cycle5"/>
    <dgm:cxn modelId="{47A8FD27-599C-42DC-9699-F075FD5E4B5A}" type="presParOf" srcId="{441A1006-1B43-4710-B644-E22E842ECF59}" destId="{1B99B9ED-CEE9-4C55-AE7B-BF9B9F6D72E1}" srcOrd="12" destOrd="0" presId="urn:microsoft.com/office/officeart/2005/8/layout/cycle5"/>
    <dgm:cxn modelId="{D43E3152-0606-4791-B033-F5AB87CADB9C}" type="presParOf" srcId="{441A1006-1B43-4710-B644-E22E842ECF59}" destId="{3CD830F9-69AD-4D4C-B41B-4CA18164BD5D}" srcOrd="13" destOrd="0" presId="urn:microsoft.com/office/officeart/2005/8/layout/cycle5"/>
    <dgm:cxn modelId="{BE5EC58F-9CDA-4B85-90F5-51A44D72A8D2}" type="presParOf" srcId="{441A1006-1B43-4710-B644-E22E842ECF59}" destId="{00E6E9ED-B73D-4282-AA17-201760C229E9}"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64119F-B1A1-4737-A4D9-1D77C1323526}"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en-US"/>
        </a:p>
      </dgm:t>
    </dgm:pt>
    <dgm:pt modelId="{AE921410-6EC5-4E91-9FF0-4395B5FACADE}">
      <dgm:prSet phldrT="[Text]" custT="1"/>
      <dgm:spPr/>
      <dgm:t>
        <a:bodyPr/>
        <a:lstStyle/>
        <a:p>
          <a:r>
            <a:rPr lang="en-US" sz="1600" b="1" i="0" dirty="0"/>
            <a:t>Cloud </a:t>
          </a:r>
        </a:p>
      </dgm:t>
    </dgm:pt>
    <dgm:pt modelId="{1D26D1E0-8D77-471C-B2A1-46C229177BE7}" type="parTrans" cxnId="{0B115F9A-5AD8-4DC8-91DA-8231AC49F41F}">
      <dgm:prSet/>
      <dgm:spPr/>
      <dgm:t>
        <a:bodyPr/>
        <a:lstStyle/>
        <a:p>
          <a:endParaRPr lang="en-US" sz="3200" b="1" i="0"/>
        </a:p>
      </dgm:t>
    </dgm:pt>
    <dgm:pt modelId="{F0EB9428-E37F-4719-8A40-DFF274889BBB}" type="sibTrans" cxnId="{0B115F9A-5AD8-4DC8-91DA-8231AC49F41F}">
      <dgm:prSet/>
      <dgm:spPr/>
      <dgm:t>
        <a:bodyPr/>
        <a:lstStyle/>
        <a:p>
          <a:endParaRPr lang="en-US" sz="3200" b="1" i="0"/>
        </a:p>
      </dgm:t>
    </dgm:pt>
    <dgm:pt modelId="{F189127D-8914-4F0C-A0E3-DEC4EA818812}">
      <dgm:prSet phldrT="[Text]" custT="1"/>
      <dgm:spPr/>
      <dgm:t>
        <a:bodyPr/>
        <a:lstStyle/>
        <a:p>
          <a:r>
            <a:rPr lang="en-US" sz="1600" b="1" i="0" dirty="0"/>
            <a:t>Mobility</a:t>
          </a:r>
        </a:p>
      </dgm:t>
    </dgm:pt>
    <dgm:pt modelId="{7B132391-E6E9-4636-914E-AB2191E08C47}" type="parTrans" cxnId="{6AB58051-5D09-4F4C-A107-874DC89A6BBA}">
      <dgm:prSet/>
      <dgm:spPr/>
      <dgm:t>
        <a:bodyPr/>
        <a:lstStyle/>
        <a:p>
          <a:endParaRPr lang="en-US" sz="3200" b="1" i="0"/>
        </a:p>
      </dgm:t>
    </dgm:pt>
    <dgm:pt modelId="{46949392-5E80-4E33-9561-CD32A507A9E2}" type="sibTrans" cxnId="{6AB58051-5D09-4F4C-A107-874DC89A6BBA}">
      <dgm:prSet/>
      <dgm:spPr/>
      <dgm:t>
        <a:bodyPr/>
        <a:lstStyle/>
        <a:p>
          <a:endParaRPr lang="en-US" sz="3200" b="1" i="0"/>
        </a:p>
      </dgm:t>
    </dgm:pt>
    <dgm:pt modelId="{962CD0D5-2BA5-4919-99D6-3EB0F58789B8}">
      <dgm:prSet phldrT="[Text]" custT="1"/>
      <dgm:spPr/>
      <dgm:t>
        <a:bodyPr/>
        <a:lstStyle/>
        <a:p>
          <a:r>
            <a:rPr lang="en-US" sz="1600" b="1" i="0" dirty="0"/>
            <a:t>Social Media</a:t>
          </a:r>
        </a:p>
      </dgm:t>
    </dgm:pt>
    <dgm:pt modelId="{397A8BD4-3247-4917-9E6D-8FCFE400D25F}" type="parTrans" cxnId="{05ADA0AC-BFDB-4E3E-9441-D2FA7B4BC3EA}">
      <dgm:prSet/>
      <dgm:spPr/>
      <dgm:t>
        <a:bodyPr/>
        <a:lstStyle/>
        <a:p>
          <a:endParaRPr lang="en-US" sz="3200" b="1" i="0"/>
        </a:p>
      </dgm:t>
    </dgm:pt>
    <dgm:pt modelId="{F5684098-A52F-47AC-AA46-6213E82385D6}" type="sibTrans" cxnId="{05ADA0AC-BFDB-4E3E-9441-D2FA7B4BC3EA}">
      <dgm:prSet/>
      <dgm:spPr/>
      <dgm:t>
        <a:bodyPr/>
        <a:lstStyle/>
        <a:p>
          <a:endParaRPr lang="en-US" sz="3200" b="1" i="0"/>
        </a:p>
      </dgm:t>
    </dgm:pt>
    <dgm:pt modelId="{B26B4743-7EA5-4CF1-8F8A-71B12BDA1DEA}">
      <dgm:prSet phldrT="[Text]" custT="1"/>
      <dgm:spPr/>
      <dgm:t>
        <a:bodyPr/>
        <a:lstStyle/>
        <a:p>
          <a:r>
            <a:rPr lang="en-US" sz="1600" b="1" i="0" dirty="0"/>
            <a:t>Analytics</a:t>
          </a:r>
        </a:p>
      </dgm:t>
    </dgm:pt>
    <dgm:pt modelId="{2A16CB75-DC26-49F8-987D-078D4F036141}" type="parTrans" cxnId="{1906548D-483F-4C93-B52D-2C4C050A96ED}">
      <dgm:prSet/>
      <dgm:spPr/>
      <dgm:t>
        <a:bodyPr/>
        <a:lstStyle/>
        <a:p>
          <a:endParaRPr lang="en-US" sz="3200" b="1" i="0"/>
        </a:p>
      </dgm:t>
    </dgm:pt>
    <dgm:pt modelId="{28A33AF7-E22D-41BE-9262-A61B8A2C630E}" type="sibTrans" cxnId="{1906548D-483F-4C93-B52D-2C4C050A96ED}">
      <dgm:prSet/>
      <dgm:spPr/>
      <dgm:t>
        <a:bodyPr/>
        <a:lstStyle/>
        <a:p>
          <a:endParaRPr lang="en-US" sz="3200" b="1" i="0"/>
        </a:p>
      </dgm:t>
    </dgm:pt>
    <dgm:pt modelId="{B10DCE59-2C77-4C90-A701-00CA1E54D07D}" type="pres">
      <dgm:prSet presAssocID="{1964119F-B1A1-4737-A4D9-1D77C1323526}" presName="Name0" presStyleCnt="0">
        <dgm:presLayoutVars>
          <dgm:chPref val="3"/>
          <dgm:dir/>
          <dgm:animLvl val="lvl"/>
          <dgm:resizeHandles/>
        </dgm:presLayoutVars>
      </dgm:prSet>
      <dgm:spPr/>
    </dgm:pt>
    <dgm:pt modelId="{353BADAF-0FEF-43A8-8ABA-9DDE127180B5}" type="pres">
      <dgm:prSet presAssocID="{AE921410-6EC5-4E91-9FF0-4395B5FACADE}" presName="horFlow" presStyleCnt="0"/>
      <dgm:spPr/>
    </dgm:pt>
    <dgm:pt modelId="{07769F8E-189D-409F-8217-C6864ADB0F05}" type="pres">
      <dgm:prSet presAssocID="{AE921410-6EC5-4E91-9FF0-4395B5FACADE}" presName="bigChev" presStyleLbl="node1" presStyleIdx="0" presStyleCnt="4" custScaleX="153977"/>
      <dgm:spPr/>
    </dgm:pt>
    <dgm:pt modelId="{0972EB0D-062F-4532-81D6-A3D77E62A34A}" type="pres">
      <dgm:prSet presAssocID="{AE921410-6EC5-4E91-9FF0-4395B5FACADE}" presName="vSp" presStyleCnt="0"/>
      <dgm:spPr/>
    </dgm:pt>
    <dgm:pt modelId="{BF44F974-E97F-4D0A-9611-FDF12CBB4EC6}" type="pres">
      <dgm:prSet presAssocID="{F189127D-8914-4F0C-A0E3-DEC4EA818812}" presName="horFlow" presStyleCnt="0"/>
      <dgm:spPr/>
    </dgm:pt>
    <dgm:pt modelId="{8BE82FE1-50D5-4D67-BAD0-58FF68BCE969}" type="pres">
      <dgm:prSet presAssocID="{F189127D-8914-4F0C-A0E3-DEC4EA818812}" presName="bigChev" presStyleLbl="node1" presStyleIdx="1" presStyleCnt="4" custScaleX="153977"/>
      <dgm:spPr/>
    </dgm:pt>
    <dgm:pt modelId="{741FCDBA-9C65-470C-9C13-0498CC2A1D48}" type="pres">
      <dgm:prSet presAssocID="{F189127D-8914-4F0C-A0E3-DEC4EA818812}" presName="vSp" presStyleCnt="0"/>
      <dgm:spPr/>
    </dgm:pt>
    <dgm:pt modelId="{8E300D2D-1D88-4D34-82FF-CB2662968744}" type="pres">
      <dgm:prSet presAssocID="{B26B4743-7EA5-4CF1-8F8A-71B12BDA1DEA}" presName="horFlow" presStyleCnt="0"/>
      <dgm:spPr/>
    </dgm:pt>
    <dgm:pt modelId="{4AEF90A6-C671-4377-9019-048BA4D56FF3}" type="pres">
      <dgm:prSet presAssocID="{B26B4743-7EA5-4CF1-8F8A-71B12BDA1DEA}" presName="bigChev" presStyleLbl="node1" presStyleIdx="2" presStyleCnt="4" custScaleX="153977"/>
      <dgm:spPr/>
    </dgm:pt>
    <dgm:pt modelId="{6A04F60C-329A-4881-B4EC-C02AB81D7BE8}" type="pres">
      <dgm:prSet presAssocID="{B26B4743-7EA5-4CF1-8F8A-71B12BDA1DEA}" presName="vSp" presStyleCnt="0"/>
      <dgm:spPr/>
    </dgm:pt>
    <dgm:pt modelId="{EB2F6A6E-5292-4E7F-B4B7-D05C250799C2}" type="pres">
      <dgm:prSet presAssocID="{962CD0D5-2BA5-4919-99D6-3EB0F58789B8}" presName="horFlow" presStyleCnt="0"/>
      <dgm:spPr/>
    </dgm:pt>
    <dgm:pt modelId="{BEA2AD35-2BE0-4DA3-8AFB-8DD7C8BBA104}" type="pres">
      <dgm:prSet presAssocID="{962CD0D5-2BA5-4919-99D6-3EB0F58789B8}" presName="bigChev" presStyleLbl="node1" presStyleIdx="3" presStyleCnt="4" custScaleX="153977"/>
      <dgm:spPr/>
    </dgm:pt>
  </dgm:ptLst>
  <dgm:cxnLst>
    <dgm:cxn modelId="{5BCD2C02-98B9-4A99-A809-B30211E926FF}" type="presOf" srcId="{1964119F-B1A1-4737-A4D9-1D77C1323526}" destId="{B10DCE59-2C77-4C90-A701-00CA1E54D07D}" srcOrd="0" destOrd="0" presId="urn:microsoft.com/office/officeart/2005/8/layout/lProcess3"/>
    <dgm:cxn modelId="{BACB5523-E12C-4E8F-AC99-AF487267F31F}" type="presOf" srcId="{AE921410-6EC5-4E91-9FF0-4395B5FACADE}" destId="{07769F8E-189D-409F-8217-C6864ADB0F05}" srcOrd="0" destOrd="0" presId="urn:microsoft.com/office/officeart/2005/8/layout/lProcess3"/>
    <dgm:cxn modelId="{6AB58051-5D09-4F4C-A107-874DC89A6BBA}" srcId="{1964119F-B1A1-4737-A4D9-1D77C1323526}" destId="{F189127D-8914-4F0C-A0E3-DEC4EA818812}" srcOrd="1" destOrd="0" parTransId="{7B132391-E6E9-4636-914E-AB2191E08C47}" sibTransId="{46949392-5E80-4E33-9561-CD32A507A9E2}"/>
    <dgm:cxn modelId="{1906548D-483F-4C93-B52D-2C4C050A96ED}" srcId="{1964119F-B1A1-4737-A4D9-1D77C1323526}" destId="{B26B4743-7EA5-4CF1-8F8A-71B12BDA1DEA}" srcOrd="2" destOrd="0" parTransId="{2A16CB75-DC26-49F8-987D-078D4F036141}" sibTransId="{28A33AF7-E22D-41BE-9262-A61B8A2C630E}"/>
    <dgm:cxn modelId="{0B115F9A-5AD8-4DC8-91DA-8231AC49F41F}" srcId="{1964119F-B1A1-4737-A4D9-1D77C1323526}" destId="{AE921410-6EC5-4E91-9FF0-4395B5FACADE}" srcOrd="0" destOrd="0" parTransId="{1D26D1E0-8D77-471C-B2A1-46C229177BE7}" sibTransId="{F0EB9428-E37F-4719-8A40-DFF274889BBB}"/>
    <dgm:cxn modelId="{05ADA0AC-BFDB-4E3E-9441-D2FA7B4BC3EA}" srcId="{1964119F-B1A1-4737-A4D9-1D77C1323526}" destId="{962CD0D5-2BA5-4919-99D6-3EB0F58789B8}" srcOrd="3" destOrd="0" parTransId="{397A8BD4-3247-4917-9E6D-8FCFE400D25F}" sibTransId="{F5684098-A52F-47AC-AA46-6213E82385D6}"/>
    <dgm:cxn modelId="{5E61D0B1-933D-4203-8E63-1E1DBA66FF7C}" type="presOf" srcId="{F189127D-8914-4F0C-A0E3-DEC4EA818812}" destId="{8BE82FE1-50D5-4D67-BAD0-58FF68BCE969}" srcOrd="0" destOrd="0" presId="urn:microsoft.com/office/officeart/2005/8/layout/lProcess3"/>
    <dgm:cxn modelId="{9A061CC9-AC6A-498D-9C87-D72DD771B945}" type="presOf" srcId="{962CD0D5-2BA5-4919-99D6-3EB0F58789B8}" destId="{BEA2AD35-2BE0-4DA3-8AFB-8DD7C8BBA104}" srcOrd="0" destOrd="0" presId="urn:microsoft.com/office/officeart/2005/8/layout/lProcess3"/>
    <dgm:cxn modelId="{37033FED-5ED5-48C6-BD96-D76EE85CA60A}" type="presOf" srcId="{B26B4743-7EA5-4CF1-8F8A-71B12BDA1DEA}" destId="{4AEF90A6-C671-4377-9019-048BA4D56FF3}" srcOrd="0" destOrd="0" presId="urn:microsoft.com/office/officeart/2005/8/layout/lProcess3"/>
    <dgm:cxn modelId="{3F78CE71-7B12-40FC-94E5-C61AF28DC7F0}" type="presParOf" srcId="{B10DCE59-2C77-4C90-A701-00CA1E54D07D}" destId="{353BADAF-0FEF-43A8-8ABA-9DDE127180B5}" srcOrd="0" destOrd="0" presId="urn:microsoft.com/office/officeart/2005/8/layout/lProcess3"/>
    <dgm:cxn modelId="{9F4D28D4-A396-4FDC-BB90-0F33734929BC}" type="presParOf" srcId="{353BADAF-0FEF-43A8-8ABA-9DDE127180B5}" destId="{07769F8E-189D-409F-8217-C6864ADB0F05}" srcOrd="0" destOrd="0" presId="urn:microsoft.com/office/officeart/2005/8/layout/lProcess3"/>
    <dgm:cxn modelId="{BAD3A8FF-0310-4DB7-8544-ED7F54FEAA02}" type="presParOf" srcId="{B10DCE59-2C77-4C90-A701-00CA1E54D07D}" destId="{0972EB0D-062F-4532-81D6-A3D77E62A34A}" srcOrd="1" destOrd="0" presId="urn:microsoft.com/office/officeart/2005/8/layout/lProcess3"/>
    <dgm:cxn modelId="{60145AE5-4159-4390-B699-592627CE7321}" type="presParOf" srcId="{B10DCE59-2C77-4C90-A701-00CA1E54D07D}" destId="{BF44F974-E97F-4D0A-9611-FDF12CBB4EC6}" srcOrd="2" destOrd="0" presId="urn:microsoft.com/office/officeart/2005/8/layout/lProcess3"/>
    <dgm:cxn modelId="{3057BA2D-ABDB-4E6A-B25F-E194F9C75B2F}" type="presParOf" srcId="{BF44F974-E97F-4D0A-9611-FDF12CBB4EC6}" destId="{8BE82FE1-50D5-4D67-BAD0-58FF68BCE969}" srcOrd="0" destOrd="0" presId="urn:microsoft.com/office/officeart/2005/8/layout/lProcess3"/>
    <dgm:cxn modelId="{1AEE8626-858D-4E49-B3FE-CD53FFCCA02A}" type="presParOf" srcId="{B10DCE59-2C77-4C90-A701-00CA1E54D07D}" destId="{741FCDBA-9C65-470C-9C13-0498CC2A1D48}" srcOrd="3" destOrd="0" presId="urn:microsoft.com/office/officeart/2005/8/layout/lProcess3"/>
    <dgm:cxn modelId="{706EA6D8-0116-4CB9-9614-1E7FE61F4805}" type="presParOf" srcId="{B10DCE59-2C77-4C90-A701-00CA1E54D07D}" destId="{8E300D2D-1D88-4D34-82FF-CB2662968744}" srcOrd="4" destOrd="0" presId="urn:microsoft.com/office/officeart/2005/8/layout/lProcess3"/>
    <dgm:cxn modelId="{E05C488E-0CBE-4350-B2BA-B0567F099F6A}" type="presParOf" srcId="{8E300D2D-1D88-4D34-82FF-CB2662968744}" destId="{4AEF90A6-C671-4377-9019-048BA4D56FF3}" srcOrd="0" destOrd="0" presId="urn:microsoft.com/office/officeart/2005/8/layout/lProcess3"/>
    <dgm:cxn modelId="{59A352A5-7E29-4FF9-8541-5CBF7CE4EFB2}" type="presParOf" srcId="{B10DCE59-2C77-4C90-A701-00CA1E54D07D}" destId="{6A04F60C-329A-4881-B4EC-C02AB81D7BE8}" srcOrd="5" destOrd="0" presId="urn:microsoft.com/office/officeart/2005/8/layout/lProcess3"/>
    <dgm:cxn modelId="{5276651A-BD29-461D-B61E-1EDE59278DC5}" type="presParOf" srcId="{B10DCE59-2C77-4C90-A701-00CA1E54D07D}" destId="{EB2F6A6E-5292-4E7F-B4B7-D05C250799C2}" srcOrd="6" destOrd="0" presId="urn:microsoft.com/office/officeart/2005/8/layout/lProcess3"/>
    <dgm:cxn modelId="{DFA08F54-4F30-4018-836B-D1DC4C70392B}" type="presParOf" srcId="{EB2F6A6E-5292-4E7F-B4B7-D05C250799C2}" destId="{BEA2AD35-2BE0-4DA3-8AFB-8DD7C8BBA104}" srcOrd="0" destOrd="0" presId="urn:microsoft.com/office/officeart/2005/8/layout/lProcess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A9BA02-DBA5-4E35-B6D4-6CCD8054E60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EEA92904-8EBD-4FDA-858E-0D04C83B4F25}">
      <dgm:prSet phldrT="[Text]" custT="1"/>
      <dgm:spPr>
        <a:solidFill>
          <a:schemeClr val="bg1">
            <a:lumMod val="65000"/>
          </a:schemeClr>
        </a:solidFill>
      </dgm:spPr>
      <dgm:t>
        <a:bodyPr/>
        <a:lstStyle/>
        <a:p>
          <a:pPr algn="ctr"/>
          <a:r>
            <a:rPr lang="en-US" sz="1600" b="1" dirty="0"/>
            <a:t>Cost Efficiency, Transparency, Process Transformation</a:t>
          </a:r>
        </a:p>
      </dgm:t>
    </dgm:pt>
    <dgm:pt modelId="{A9E44323-4B4E-44A2-BA97-E89B2FBAC3B5}" type="parTrans" cxnId="{DBE00405-4B23-4FB8-AD60-1726FBEE7A77}">
      <dgm:prSet/>
      <dgm:spPr/>
      <dgm:t>
        <a:bodyPr/>
        <a:lstStyle/>
        <a:p>
          <a:pPr algn="ctr"/>
          <a:endParaRPr lang="en-US"/>
        </a:p>
      </dgm:t>
    </dgm:pt>
    <dgm:pt modelId="{82D49F6B-D527-4209-BA56-BCA493AC1B87}" type="sibTrans" cxnId="{DBE00405-4B23-4FB8-AD60-1726FBEE7A77}">
      <dgm:prSet/>
      <dgm:spPr/>
      <dgm:t>
        <a:bodyPr/>
        <a:lstStyle/>
        <a:p>
          <a:pPr algn="ctr"/>
          <a:endParaRPr lang="en-US"/>
        </a:p>
      </dgm:t>
    </dgm:pt>
    <dgm:pt modelId="{50119AE8-DCAC-4FDC-8E29-764F12B0BDB5}">
      <dgm:prSet phldrT="[Text]" custT="1"/>
      <dgm:spPr/>
      <dgm:t>
        <a:bodyPr/>
        <a:lstStyle/>
        <a:p>
          <a:pPr algn="ctr"/>
          <a:endParaRPr lang="en-US" sz="1200" b="0" dirty="0">
            <a:solidFill>
              <a:schemeClr val="bg1"/>
            </a:solidFill>
          </a:endParaRPr>
        </a:p>
      </dgm:t>
    </dgm:pt>
    <dgm:pt modelId="{BF6E6A09-0E21-4C71-BCF1-0FD4C332ECDD}" type="parTrans" cxnId="{E4600D62-6F47-4EA2-A068-1F7B4296087B}">
      <dgm:prSet/>
      <dgm:spPr/>
      <dgm:t>
        <a:bodyPr/>
        <a:lstStyle/>
        <a:p>
          <a:pPr algn="ctr"/>
          <a:endParaRPr lang="en-US"/>
        </a:p>
      </dgm:t>
    </dgm:pt>
    <dgm:pt modelId="{71C58332-7C4F-4AFF-B53F-303F7B50BB50}" type="sibTrans" cxnId="{E4600D62-6F47-4EA2-A068-1F7B4296087B}">
      <dgm:prSet/>
      <dgm:spPr/>
      <dgm:t>
        <a:bodyPr/>
        <a:lstStyle/>
        <a:p>
          <a:pPr algn="ctr"/>
          <a:endParaRPr lang="en-US" dirty="0"/>
        </a:p>
      </dgm:t>
    </dgm:pt>
    <dgm:pt modelId="{3EA6FB5A-D515-447B-A84E-3344C068828D}">
      <dgm:prSet phldrT="[Text]" custT="1"/>
      <dgm:spPr/>
      <dgm:t>
        <a:bodyPr/>
        <a:lstStyle/>
        <a:p>
          <a:pPr algn="ctr"/>
          <a:endParaRPr lang="en-US" sz="1200" dirty="0">
            <a:solidFill>
              <a:schemeClr val="bg1"/>
            </a:solidFill>
          </a:endParaRPr>
        </a:p>
      </dgm:t>
    </dgm:pt>
    <dgm:pt modelId="{D068A574-E1C6-4B92-B523-3AFF21931FDF}" type="parTrans" cxnId="{00A8F633-7998-4E4B-90F7-D423BDCEC826}">
      <dgm:prSet/>
      <dgm:spPr/>
      <dgm:t>
        <a:bodyPr/>
        <a:lstStyle/>
        <a:p>
          <a:pPr algn="ctr"/>
          <a:endParaRPr lang="en-US"/>
        </a:p>
      </dgm:t>
    </dgm:pt>
    <dgm:pt modelId="{434388F9-7B42-4477-BBB9-F24102E4FD5A}" type="sibTrans" cxnId="{00A8F633-7998-4E4B-90F7-D423BDCEC826}">
      <dgm:prSet/>
      <dgm:spPr/>
      <dgm:t>
        <a:bodyPr/>
        <a:lstStyle/>
        <a:p>
          <a:pPr algn="ctr"/>
          <a:endParaRPr lang="en-US" dirty="0"/>
        </a:p>
      </dgm:t>
    </dgm:pt>
    <dgm:pt modelId="{731D09D5-513D-4C0F-9657-C6892E9D0CCD}">
      <dgm:prSet phldrT="[Text]" custT="1"/>
      <dgm:spPr/>
      <dgm:t>
        <a:bodyPr/>
        <a:lstStyle/>
        <a:p>
          <a:pPr algn="ctr"/>
          <a:endParaRPr lang="en-US" sz="1200" dirty="0">
            <a:solidFill>
              <a:schemeClr val="bg1"/>
            </a:solidFill>
          </a:endParaRPr>
        </a:p>
      </dgm:t>
    </dgm:pt>
    <dgm:pt modelId="{3B41EA34-1909-4833-BBF1-FA0A9BA982FF}" type="parTrans" cxnId="{E08CE73F-F96D-418D-AEAA-61685FAE115F}">
      <dgm:prSet/>
      <dgm:spPr/>
      <dgm:t>
        <a:bodyPr/>
        <a:lstStyle/>
        <a:p>
          <a:endParaRPr lang="en-US"/>
        </a:p>
      </dgm:t>
    </dgm:pt>
    <dgm:pt modelId="{E18300D4-A74E-4307-99CB-C6B3B068D331}" type="sibTrans" cxnId="{E08CE73F-F96D-418D-AEAA-61685FAE115F}">
      <dgm:prSet/>
      <dgm:spPr/>
      <dgm:t>
        <a:bodyPr/>
        <a:lstStyle/>
        <a:p>
          <a:endParaRPr lang="en-US"/>
        </a:p>
      </dgm:t>
    </dgm:pt>
    <dgm:pt modelId="{52F9FD51-297C-4FB6-8F2D-7F34F0DC0B70}">
      <dgm:prSet phldrT="[Text]" custT="1"/>
      <dgm:spPr/>
      <dgm:t>
        <a:bodyPr/>
        <a:lstStyle/>
        <a:p>
          <a:pPr algn="ctr"/>
          <a:endParaRPr lang="en-US" sz="1200" b="0" dirty="0">
            <a:solidFill>
              <a:schemeClr val="bg1"/>
            </a:solidFill>
          </a:endParaRPr>
        </a:p>
      </dgm:t>
    </dgm:pt>
    <dgm:pt modelId="{B1FBC161-B37C-4E87-992E-757A610FD808}" type="parTrans" cxnId="{54066E20-4446-4F29-A5FF-64D367E065C8}">
      <dgm:prSet/>
      <dgm:spPr/>
      <dgm:t>
        <a:bodyPr/>
        <a:lstStyle/>
        <a:p>
          <a:endParaRPr lang="en-US"/>
        </a:p>
      </dgm:t>
    </dgm:pt>
    <dgm:pt modelId="{DA5BECEB-4CD4-4CCD-91AF-6079120307F2}" type="sibTrans" cxnId="{54066E20-4446-4F29-A5FF-64D367E065C8}">
      <dgm:prSet/>
      <dgm:spPr/>
      <dgm:t>
        <a:bodyPr/>
        <a:lstStyle/>
        <a:p>
          <a:endParaRPr lang="en-US"/>
        </a:p>
      </dgm:t>
    </dgm:pt>
    <dgm:pt modelId="{8E5D49A8-9575-4ADC-A962-7A9127B56CF9}" type="pres">
      <dgm:prSet presAssocID="{6DA9BA02-DBA5-4E35-B6D4-6CCD8054E60D}" presName="Name0" presStyleCnt="0">
        <dgm:presLayoutVars>
          <dgm:chMax val="1"/>
          <dgm:dir/>
          <dgm:animLvl val="ctr"/>
          <dgm:resizeHandles val="exact"/>
        </dgm:presLayoutVars>
      </dgm:prSet>
      <dgm:spPr/>
    </dgm:pt>
    <dgm:pt modelId="{276CF5C2-9666-4883-94C5-3B94F62B6691}" type="pres">
      <dgm:prSet presAssocID="{EEA92904-8EBD-4FDA-858E-0D04C83B4F25}" presName="centerShape" presStyleLbl="node0" presStyleIdx="0" presStyleCnt="1" custScaleX="118428" custScaleY="113969"/>
      <dgm:spPr/>
    </dgm:pt>
    <dgm:pt modelId="{193408F8-EEF6-43E8-81F4-0BD571E63129}" type="pres">
      <dgm:prSet presAssocID="{50119AE8-DCAC-4FDC-8E29-764F12B0BDB5}" presName="node" presStyleLbl="node1" presStyleIdx="0" presStyleCnt="4">
        <dgm:presLayoutVars>
          <dgm:bulletEnabled val="1"/>
        </dgm:presLayoutVars>
      </dgm:prSet>
      <dgm:spPr/>
    </dgm:pt>
    <dgm:pt modelId="{7BA84F9D-E101-4742-8A99-629B72C94FD7}" type="pres">
      <dgm:prSet presAssocID="{50119AE8-DCAC-4FDC-8E29-764F12B0BDB5}" presName="dummy" presStyleCnt="0"/>
      <dgm:spPr/>
    </dgm:pt>
    <dgm:pt modelId="{8BC07D07-F096-4EF0-A8DF-C2634E1A45A8}" type="pres">
      <dgm:prSet presAssocID="{71C58332-7C4F-4AFF-B53F-303F7B50BB50}" presName="sibTrans" presStyleLbl="sibTrans2D1" presStyleIdx="0" presStyleCnt="4"/>
      <dgm:spPr/>
    </dgm:pt>
    <dgm:pt modelId="{2F04E009-4413-4116-896B-ACE75C2A6852}" type="pres">
      <dgm:prSet presAssocID="{3EA6FB5A-D515-447B-A84E-3344C068828D}" presName="node" presStyleLbl="node1" presStyleIdx="1" presStyleCnt="4">
        <dgm:presLayoutVars>
          <dgm:bulletEnabled val="1"/>
        </dgm:presLayoutVars>
      </dgm:prSet>
      <dgm:spPr/>
    </dgm:pt>
    <dgm:pt modelId="{492F5BB1-D2B5-44E1-A200-EBE289803F3E}" type="pres">
      <dgm:prSet presAssocID="{3EA6FB5A-D515-447B-A84E-3344C068828D}" presName="dummy" presStyleCnt="0"/>
      <dgm:spPr/>
    </dgm:pt>
    <dgm:pt modelId="{7915BD64-5D8B-4669-BC0E-8559ABE95F61}" type="pres">
      <dgm:prSet presAssocID="{434388F9-7B42-4477-BBB9-F24102E4FD5A}" presName="sibTrans" presStyleLbl="sibTrans2D1" presStyleIdx="1" presStyleCnt="4"/>
      <dgm:spPr/>
    </dgm:pt>
    <dgm:pt modelId="{91E130C7-8C5F-437D-B879-5F35085B0FD3}" type="pres">
      <dgm:prSet presAssocID="{731D09D5-513D-4C0F-9657-C6892E9D0CCD}" presName="node" presStyleLbl="node1" presStyleIdx="2" presStyleCnt="4">
        <dgm:presLayoutVars>
          <dgm:bulletEnabled val="1"/>
        </dgm:presLayoutVars>
      </dgm:prSet>
      <dgm:spPr/>
    </dgm:pt>
    <dgm:pt modelId="{04E57E0B-32A0-48CB-956C-6A094C42879B}" type="pres">
      <dgm:prSet presAssocID="{731D09D5-513D-4C0F-9657-C6892E9D0CCD}" presName="dummy" presStyleCnt="0"/>
      <dgm:spPr/>
    </dgm:pt>
    <dgm:pt modelId="{6DD0C658-5AD2-4FD1-A537-7471348916EF}" type="pres">
      <dgm:prSet presAssocID="{E18300D4-A74E-4307-99CB-C6B3B068D331}" presName="sibTrans" presStyleLbl="sibTrans2D1" presStyleIdx="2" presStyleCnt="4"/>
      <dgm:spPr/>
    </dgm:pt>
    <dgm:pt modelId="{EFCBB599-1EC5-4261-93A8-284646BCA068}" type="pres">
      <dgm:prSet presAssocID="{52F9FD51-297C-4FB6-8F2D-7F34F0DC0B70}" presName="node" presStyleLbl="node1" presStyleIdx="3" presStyleCnt="4" custScaleX="104381">
        <dgm:presLayoutVars>
          <dgm:bulletEnabled val="1"/>
        </dgm:presLayoutVars>
      </dgm:prSet>
      <dgm:spPr/>
    </dgm:pt>
    <dgm:pt modelId="{B9A7C11E-B7AC-4568-8F58-7CF736437990}" type="pres">
      <dgm:prSet presAssocID="{52F9FD51-297C-4FB6-8F2D-7F34F0DC0B70}" presName="dummy" presStyleCnt="0"/>
      <dgm:spPr/>
    </dgm:pt>
    <dgm:pt modelId="{46ADF3B9-06D0-4165-AC3E-868E692637DE}" type="pres">
      <dgm:prSet presAssocID="{DA5BECEB-4CD4-4CCD-91AF-6079120307F2}" presName="sibTrans" presStyleLbl="sibTrans2D1" presStyleIdx="3" presStyleCnt="4"/>
      <dgm:spPr/>
    </dgm:pt>
  </dgm:ptLst>
  <dgm:cxnLst>
    <dgm:cxn modelId="{DBE00405-4B23-4FB8-AD60-1726FBEE7A77}" srcId="{6DA9BA02-DBA5-4E35-B6D4-6CCD8054E60D}" destId="{EEA92904-8EBD-4FDA-858E-0D04C83B4F25}" srcOrd="0" destOrd="0" parTransId="{A9E44323-4B4E-44A2-BA97-E89B2FBAC3B5}" sibTransId="{82D49F6B-D527-4209-BA56-BCA493AC1B87}"/>
    <dgm:cxn modelId="{54066E20-4446-4F29-A5FF-64D367E065C8}" srcId="{EEA92904-8EBD-4FDA-858E-0D04C83B4F25}" destId="{52F9FD51-297C-4FB6-8F2D-7F34F0DC0B70}" srcOrd="3" destOrd="0" parTransId="{B1FBC161-B37C-4E87-992E-757A610FD808}" sibTransId="{DA5BECEB-4CD4-4CCD-91AF-6079120307F2}"/>
    <dgm:cxn modelId="{00A8F633-7998-4E4B-90F7-D423BDCEC826}" srcId="{EEA92904-8EBD-4FDA-858E-0D04C83B4F25}" destId="{3EA6FB5A-D515-447B-A84E-3344C068828D}" srcOrd="1" destOrd="0" parTransId="{D068A574-E1C6-4B92-B523-3AFF21931FDF}" sibTransId="{434388F9-7B42-4477-BBB9-F24102E4FD5A}"/>
    <dgm:cxn modelId="{7D94453C-B1CF-4DA7-ABEB-A2F074617364}" type="presOf" srcId="{52F9FD51-297C-4FB6-8F2D-7F34F0DC0B70}" destId="{EFCBB599-1EC5-4261-93A8-284646BCA068}" srcOrd="0" destOrd="0" presId="urn:microsoft.com/office/officeart/2005/8/layout/radial6"/>
    <dgm:cxn modelId="{E08CE73F-F96D-418D-AEAA-61685FAE115F}" srcId="{EEA92904-8EBD-4FDA-858E-0D04C83B4F25}" destId="{731D09D5-513D-4C0F-9657-C6892E9D0CCD}" srcOrd="2" destOrd="0" parTransId="{3B41EA34-1909-4833-BBF1-FA0A9BA982FF}" sibTransId="{E18300D4-A74E-4307-99CB-C6B3B068D331}"/>
    <dgm:cxn modelId="{E4600D62-6F47-4EA2-A068-1F7B4296087B}" srcId="{EEA92904-8EBD-4FDA-858E-0D04C83B4F25}" destId="{50119AE8-DCAC-4FDC-8E29-764F12B0BDB5}" srcOrd="0" destOrd="0" parTransId="{BF6E6A09-0E21-4C71-BCF1-0FD4C332ECDD}" sibTransId="{71C58332-7C4F-4AFF-B53F-303F7B50BB50}"/>
    <dgm:cxn modelId="{42405E7A-7D26-470F-AF1F-FF1BAA435D1E}" type="presOf" srcId="{6DA9BA02-DBA5-4E35-B6D4-6CCD8054E60D}" destId="{8E5D49A8-9575-4ADC-A962-7A9127B56CF9}" srcOrd="0" destOrd="0" presId="urn:microsoft.com/office/officeart/2005/8/layout/radial6"/>
    <dgm:cxn modelId="{68F2AA91-1782-41F1-A09F-989D376CD97F}" type="presOf" srcId="{731D09D5-513D-4C0F-9657-C6892E9D0CCD}" destId="{91E130C7-8C5F-437D-B879-5F35085B0FD3}" srcOrd="0" destOrd="0" presId="urn:microsoft.com/office/officeart/2005/8/layout/radial6"/>
    <dgm:cxn modelId="{D48C899F-5C0D-4F6C-AC90-1F0B7B86496C}" type="presOf" srcId="{434388F9-7B42-4477-BBB9-F24102E4FD5A}" destId="{7915BD64-5D8B-4669-BC0E-8559ABE95F61}" srcOrd="0" destOrd="0" presId="urn:microsoft.com/office/officeart/2005/8/layout/radial6"/>
    <dgm:cxn modelId="{AE4F0FA8-83EE-4931-A812-68C415AA0E17}" type="presOf" srcId="{3EA6FB5A-D515-447B-A84E-3344C068828D}" destId="{2F04E009-4413-4116-896B-ACE75C2A6852}" srcOrd="0" destOrd="0" presId="urn:microsoft.com/office/officeart/2005/8/layout/radial6"/>
    <dgm:cxn modelId="{FD5384BC-2653-49AE-82DB-D50EC6011217}" type="presOf" srcId="{EEA92904-8EBD-4FDA-858E-0D04C83B4F25}" destId="{276CF5C2-9666-4883-94C5-3B94F62B6691}" srcOrd="0" destOrd="0" presId="urn:microsoft.com/office/officeart/2005/8/layout/radial6"/>
    <dgm:cxn modelId="{4F289DCA-B948-4ADA-ACC0-E0E7CB20540A}" type="presOf" srcId="{E18300D4-A74E-4307-99CB-C6B3B068D331}" destId="{6DD0C658-5AD2-4FD1-A537-7471348916EF}" srcOrd="0" destOrd="0" presId="urn:microsoft.com/office/officeart/2005/8/layout/radial6"/>
    <dgm:cxn modelId="{FA7BFCED-A684-4C3C-8515-9C8EB38C6926}" type="presOf" srcId="{50119AE8-DCAC-4FDC-8E29-764F12B0BDB5}" destId="{193408F8-EEF6-43E8-81F4-0BD571E63129}" srcOrd="0" destOrd="0" presId="urn:microsoft.com/office/officeart/2005/8/layout/radial6"/>
    <dgm:cxn modelId="{3FCBEBF1-2407-48C1-9D53-1F40745EE7A4}" type="presOf" srcId="{DA5BECEB-4CD4-4CCD-91AF-6079120307F2}" destId="{46ADF3B9-06D0-4165-AC3E-868E692637DE}" srcOrd="0" destOrd="0" presId="urn:microsoft.com/office/officeart/2005/8/layout/radial6"/>
    <dgm:cxn modelId="{A62932FF-8F4B-4C0E-BFA0-A43B9BC6C073}" type="presOf" srcId="{71C58332-7C4F-4AFF-B53F-303F7B50BB50}" destId="{8BC07D07-F096-4EF0-A8DF-C2634E1A45A8}" srcOrd="0" destOrd="0" presId="urn:microsoft.com/office/officeart/2005/8/layout/radial6"/>
    <dgm:cxn modelId="{16CC9642-40F2-4EA3-96E4-B7067B2E0081}" type="presParOf" srcId="{8E5D49A8-9575-4ADC-A962-7A9127B56CF9}" destId="{276CF5C2-9666-4883-94C5-3B94F62B6691}" srcOrd="0" destOrd="0" presId="urn:microsoft.com/office/officeart/2005/8/layout/radial6"/>
    <dgm:cxn modelId="{E463DE83-7C14-4869-A789-E8C7F3EA923F}" type="presParOf" srcId="{8E5D49A8-9575-4ADC-A962-7A9127B56CF9}" destId="{193408F8-EEF6-43E8-81F4-0BD571E63129}" srcOrd="1" destOrd="0" presId="urn:microsoft.com/office/officeart/2005/8/layout/radial6"/>
    <dgm:cxn modelId="{7BDB2879-7AD8-436B-9E3B-E2B151798DB5}" type="presParOf" srcId="{8E5D49A8-9575-4ADC-A962-7A9127B56CF9}" destId="{7BA84F9D-E101-4742-8A99-629B72C94FD7}" srcOrd="2" destOrd="0" presId="urn:microsoft.com/office/officeart/2005/8/layout/radial6"/>
    <dgm:cxn modelId="{6C92AF4A-E52E-4BFD-A957-2DA660FE8501}" type="presParOf" srcId="{8E5D49A8-9575-4ADC-A962-7A9127B56CF9}" destId="{8BC07D07-F096-4EF0-A8DF-C2634E1A45A8}" srcOrd="3" destOrd="0" presId="urn:microsoft.com/office/officeart/2005/8/layout/radial6"/>
    <dgm:cxn modelId="{9FBFB50C-12A4-4C05-A3C7-9A2DE725F9A0}" type="presParOf" srcId="{8E5D49A8-9575-4ADC-A962-7A9127B56CF9}" destId="{2F04E009-4413-4116-896B-ACE75C2A6852}" srcOrd="4" destOrd="0" presId="urn:microsoft.com/office/officeart/2005/8/layout/radial6"/>
    <dgm:cxn modelId="{6EBC7AC0-A43D-4661-A4CC-EB88DB4909F6}" type="presParOf" srcId="{8E5D49A8-9575-4ADC-A962-7A9127B56CF9}" destId="{492F5BB1-D2B5-44E1-A200-EBE289803F3E}" srcOrd="5" destOrd="0" presId="urn:microsoft.com/office/officeart/2005/8/layout/radial6"/>
    <dgm:cxn modelId="{22AC8C19-01E7-4332-A15A-00C7A4763A42}" type="presParOf" srcId="{8E5D49A8-9575-4ADC-A962-7A9127B56CF9}" destId="{7915BD64-5D8B-4669-BC0E-8559ABE95F61}" srcOrd="6" destOrd="0" presId="urn:microsoft.com/office/officeart/2005/8/layout/radial6"/>
    <dgm:cxn modelId="{A185A2C2-648C-486A-A219-BC184AAC56E5}" type="presParOf" srcId="{8E5D49A8-9575-4ADC-A962-7A9127B56CF9}" destId="{91E130C7-8C5F-437D-B879-5F35085B0FD3}" srcOrd="7" destOrd="0" presId="urn:microsoft.com/office/officeart/2005/8/layout/radial6"/>
    <dgm:cxn modelId="{8961B272-F6A4-4EDA-B1A6-F969B6C5C1D9}" type="presParOf" srcId="{8E5D49A8-9575-4ADC-A962-7A9127B56CF9}" destId="{04E57E0B-32A0-48CB-956C-6A094C42879B}" srcOrd="8" destOrd="0" presId="urn:microsoft.com/office/officeart/2005/8/layout/radial6"/>
    <dgm:cxn modelId="{A80D1755-58B2-4D2C-AAC4-C1CD38765779}" type="presParOf" srcId="{8E5D49A8-9575-4ADC-A962-7A9127B56CF9}" destId="{6DD0C658-5AD2-4FD1-A537-7471348916EF}" srcOrd="9" destOrd="0" presId="urn:microsoft.com/office/officeart/2005/8/layout/radial6"/>
    <dgm:cxn modelId="{9CD19A98-BBC0-41B0-9D31-BDF9A563AE1E}" type="presParOf" srcId="{8E5D49A8-9575-4ADC-A962-7A9127B56CF9}" destId="{EFCBB599-1EC5-4261-93A8-284646BCA068}" srcOrd="10" destOrd="0" presId="urn:microsoft.com/office/officeart/2005/8/layout/radial6"/>
    <dgm:cxn modelId="{FBA0D820-DA7B-41D9-AB46-66C28856DD1C}" type="presParOf" srcId="{8E5D49A8-9575-4ADC-A962-7A9127B56CF9}" destId="{B9A7C11E-B7AC-4568-8F58-7CF736437990}" srcOrd="11" destOrd="0" presId="urn:microsoft.com/office/officeart/2005/8/layout/radial6"/>
    <dgm:cxn modelId="{D296BE65-0D02-46A4-BC21-99C61D4A0EED}" type="presParOf" srcId="{8E5D49A8-9575-4ADC-A962-7A9127B56CF9}" destId="{46ADF3B9-06D0-4165-AC3E-868E692637DE}"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E4E67-F8E1-4309-96B5-D9F883AF77DB}">
      <dsp:nvSpPr>
        <dsp:cNvPr id="0" name=""/>
        <dsp:cNvSpPr/>
      </dsp:nvSpPr>
      <dsp:spPr>
        <a:xfrm>
          <a:off x="1629379" y="-15975"/>
          <a:ext cx="897726" cy="54080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Assess</a:t>
          </a:r>
        </a:p>
        <a:p>
          <a:pPr marL="0" lvl="0" indent="0" algn="ctr" defTabSz="533400">
            <a:lnSpc>
              <a:spcPct val="90000"/>
            </a:lnSpc>
            <a:spcBef>
              <a:spcPct val="0"/>
            </a:spcBef>
            <a:spcAft>
              <a:spcPct val="35000"/>
            </a:spcAft>
            <a:buNone/>
          </a:pPr>
          <a:r>
            <a:rPr lang="en-US" sz="1100" i="1" kern="1200" dirty="0"/>
            <a:t>Risk Posture</a:t>
          </a:r>
        </a:p>
      </dsp:txBody>
      <dsp:txXfrm>
        <a:off x="1655779" y="10425"/>
        <a:ext cx="844926" cy="488003"/>
      </dsp:txXfrm>
    </dsp:sp>
    <dsp:sp modelId="{FA68795A-25F6-4D59-9CA4-96E1DB07CF24}">
      <dsp:nvSpPr>
        <dsp:cNvPr id="0" name=""/>
        <dsp:cNvSpPr/>
      </dsp:nvSpPr>
      <dsp:spPr>
        <a:xfrm>
          <a:off x="1124903" y="254425"/>
          <a:ext cx="1906679" cy="1906679"/>
        </a:xfrm>
        <a:custGeom>
          <a:avLst/>
          <a:gdLst/>
          <a:ahLst/>
          <a:cxnLst/>
          <a:rect l="0" t="0" r="0" b="0"/>
          <a:pathLst>
            <a:path>
              <a:moveTo>
                <a:pt x="1481153" y="159445"/>
              </a:moveTo>
              <a:arcTo wR="953339" hR="953339" stAng="18217057" swAng="1011794"/>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98CAB5D-34EE-485C-9F3E-122D1F1BF974}">
      <dsp:nvSpPr>
        <dsp:cNvPr id="0" name=""/>
        <dsp:cNvSpPr/>
      </dsp:nvSpPr>
      <dsp:spPr>
        <a:xfrm>
          <a:off x="2507496" y="674804"/>
          <a:ext cx="954853" cy="476726"/>
        </a:xfrm>
        <a:prstGeom prst="round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Protect </a:t>
          </a:r>
          <a:r>
            <a:rPr lang="en-US" sz="900" i="1" kern="1200" dirty="0"/>
            <a:t>Information &amp; Assets </a:t>
          </a:r>
        </a:p>
      </dsp:txBody>
      <dsp:txXfrm>
        <a:off x="2530768" y="698076"/>
        <a:ext cx="908309" cy="430182"/>
      </dsp:txXfrm>
    </dsp:sp>
    <dsp:sp modelId="{93B43FDB-E1C1-4C99-BD21-30868C136302}">
      <dsp:nvSpPr>
        <dsp:cNvPr id="0" name=""/>
        <dsp:cNvSpPr/>
      </dsp:nvSpPr>
      <dsp:spPr>
        <a:xfrm>
          <a:off x="1125220" y="259550"/>
          <a:ext cx="1906679" cy="1906679"/>
        </a:xfrm>
        <a:custGeom>
          <a:avLst/>
          <a:gdLst/>
          <a:ahLst/>
          <a:cxnLst/>
          <a:rect l="0" t="0" r="0" b="0"/>
          <a:pathLst>
            <a:path>
              <a:moveTo>
                <a:pt x="1904839" y="1012532"/>
              </a:moveTo>
              <a:arcTo wR="953339" hR="953339" stAng="21813589" swAng="1343027"/>
            </a:path>
          </a:pathLst>
        </a:custGeom>
        <a:noFill/>
        <a:ln w="9525" cap="flat" cmpd="sng" algn="ctr">
          <a:solidFill>
            <a:schemeClr val="accent2">
              <a:hueOff val="1170380"/>
              <a:satOff val="-1460"/>
              <a:lumOff val="343"/>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CE2B05A-C30E-41D4-A9CF-7FFFDA56BDE0}">
      <dsp:nvSpPr>
        <dsp:cNvPr id="0" name=""/>
        <dsp:cNvSpPr/>
      </dsp:nvSpPr>
      <dsp:spPr>
        <a:xfrm>
          <a:off x="2285011" y="1734814"/>
          <a:ext cx="733425" cy="476726"/>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Defend </a:t>
          </a:r>
          <a:r>
            <a:rPr lang="en-US" sz="1100" i="1" kern="1200" dirty="0"/>
            <a:t>Against Threats</a:t>
          </a:r>
        </a:p>
      </dsp:txBody>
      <dsp:txXfrm>
        <a:off x="2308283" y="1758086"/>
        <a:ext cx="686881" cy="430182"/>
      </dsp:txXfrm>
    </dsp:sp>
    <dsp:sp modelId="{26194185-598B-41B5-B229-8CE18C15FD42}">
      <dsp:nvSpPr>
        <dsp:cNvPr id="0" name=""/>
        <dsp:cNvSpPr/>
      </dsp:nvSpPr>
      <dsp:spPr>
        <a:xfrm>
          <a:off x="1133352" y="255742"/>
          <a:ext cx="1906679" cy="1906679"/>
        </a:xfrm>
        <a:custGeom>
          <a:avLst/>
          <a:gdLst/>
          <a:ahLst/>
          <a:cxnLst/>
          <a:rect l="0" t="0" r="0" b="0"/>
          <a:pathLst>
            <a:path>
              <a:moveTo>
                <a:pt x="1082816" y="1897845"/>
              </a:moveTo>
              <a:arcTo wR="953339" hR="953339" stAng="4931659" swAng="763349"/>
            </a:path>
          </a:pathLst>
        </a:custGeom>
        <a:noFill/>
        <a:ln w="9525" cap="flat" cmpd="sng" algn="ctr">
          <a:solidFill>
            <a:schemeClr val="accent2">
              <a:hueOff val="2340759"/>
              <a:satOff val="-2919"/>
              <a:lumOff val="686"/>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34B436F-9680-43E0-B0DF-108E03368A8B}">
      <dsp:nvSpPr>
        <dsp:cNvPr id="0" name=""/>
        <dsp:cNvSpPr/>
      </dsp:nvSpPr>
      <dsp:spPr>
        <a:xfrm>
          <a:off x="1100147" y="1740669"/>
          <a:ext cx="835473" cy="476726"/>
        </a:xfrm>
        <a:prstGeom prst="roundRect">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Monitor </a:t>
          </a:r>
          <a:r>
            <a:rPr lang="en-US" sz="900" i="1" kern="1200" dirty="0"/>
            <a:t>Environment</a:t>
          </a:r>
        </a:p>
      </dsp:txBody>
      <dsp:txXfrm>
        <a:off x="1123419" y="1763941"/>
        <a:ext cx="788929" cy="430182"/>
      </dsp:txXfrm>
    </dsp:sp>
    <dsp:sp modelId="{6F98C8D7-4DBF-4CE4-8550-97E5B6EC0257}">
      <dsp:nvSpPr>
        <dsp:cNvPr id="0" name=""/>
        <dsp:cNvSpPr/>
      </dsp:nvSpPr>
      <dsp:spPr>
        <a:xfrm>
          <a:off x="1124903" y="254425"/>
          <a:ext cx="1906679" cy="1906679"/>
        </a:xfrm>
        <a:custGeom>
          <a:avLst/>
          <a:gdLst/>
          <a:ahLst/>
          <a:cxnLst/>
          <a:rect l="0" t="0" r="0" b="0"/>
          <a:pathLst>
            <a:path>
              <a:moveTo>
                <a:pt x="101235" y="1380861"/>
              </a:moveTo>
              <a:arcTo wR="953339" hR="953339" stAng="9201357" swAng="1361039"/>
            </a:path>
          </a:pathLst>
        </a:custGeom>
        <a:noFill/>
        <a:ln w="9525" cap="flat" cmpd="sng" algn="ctr">
          <a:solidFill>
            <a:schemeClr val="accent2">
              <a:hueOff val="3511139"/>
              <a:satOff val="-4379"/>
              <a:lumOff val="103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B99B9ED-CEE9-4C55-AE7B-BF9B9F6D72E1}">
      <dsp:nvSpPr>
        <dsp:cNvPr id="0" name=""/>
        <dsp:cNvSpPr/>
      </dsp:nvSpPr>
      <dsp:spPr>
        <a:xfrm>
          <a:off x="804850" y="674804"/>
          <a:ext cx="733425" cy="476726"/>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Control</a:t>
          </a:r>
          <a:r>
            <a:rPr lang="en-US" sz="1200" kern="1200" dirty="0"/>
            <a:t> </a:t>
          </a:r>
          <a:r>
            <a:rPr lang="en-US" sz="1200" i="1" kern="1200" dirty="0"/>
            <a:t>Risks</a:t>
          </a:r>
        </a:p>
      </dsp:txBody>
      <dsp:txXfrm>
        <a:off x="828122" y="698076"/>
        <a:ext cx="686881" cy="430182"/>
      </dsp:txXfrm>
    </dsp:sp>
    <dsp:sp modelId="{00E6E9ED-B73D-4282-AA17-201760C229E9}">
      <dsp:nvSpPr>
        <dsp:cNvPr id="0" name=""/>
        <dsp:cNvSpPr/>
      </dsp:nvSpPr>
      <dsp:spPr>
        <a:xfrm>
          <a:off x="1124903" y="254425"/>
          <a:ext cx="1906679" cy="1906679"/>
        </a:xfrm>
        <a:custGeom>
          <a:avLst/>
          <a:gdLst/>
          <a:ahLst/>
          <a:cxnLst/>
          <a:rect l="0" t="0" r="0" b="0"/>
          <a:pathLst>
            <a:path>
              <a:moveTo>
                <a:pt x="217921" y="346695"/>
              </a:moveTo>
              <a:arcTo wR="953339" hR="953339" stAng="13171149" swAng="1011794"/>
            </a:path>
          </a:pathLst>
        </a:custGeom>
        <a:noFill/>
        <a:ln w="9525" cap="flat" cmpd="sng" algn="ctr">
          <a:solidFill>
            <a:schemeClr val="accent2">
              <a:hueOff val="4681519"/>
              <a:satOff val="-5839"/>
              <a:lumOff val="1373"/>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769F8E-189D-409F-8217-C6864ADB0F05}">
      <dsp:nvSpPr>
        <dsp:cNvPr id="0" name=""/>
        <dsp:cNvSpPr/>
      </dsp:nvSpPr>
      <dsp:spPr>
        <a:xfrm>
          <a:off x="726740" y="653"/>
          <a:ext cx="1762839" cy="457948"/>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t>Cloud </a:t>
          </a:r>
        </a:p>
      </dsp:txBody>
      <dsp:txXfrm>
        <a:off x="955714" y="653"/>
        <a:ext cx="1304891" cy="457948"/>
      </dsp:txXfrm>
    </dsp:sp>
    <dsp:sp modelId="{8BE82FE1-50D5-4D67-BAD0-58FF68BCE969}">
      <dsp:nvSpPr>
        <dsp:cNvPr id="0" name=""/>
        <dsp:cNvSpPr/>
      </dsp:nvSpPr>
      <dsp:spPr>
        <a:xfrm>
          <a:off x="726740" y="522715"/>
          <a:ext cx="1762839" cy="457948"/>
        </a:xfrm>
        <a:prstGeom prst="chevron">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t>Mobility</a:t>
          </a:r>
        </a:p>
      </dsp:txBody>
      <dsp:txXfrm>
        <a:off x="955714" y="522715"/>
        <a:ext cx="1304891" cy="457948"/>
      </dsp:txXfrm>
    </dsp:sp>
    <dsp:sp modelId="{4AEF90A6-C671-4377-9019-048BA4D56FF3}">
      <dsp:nvSpPr>
        <dsp:cNvPr id="0" name=""/>
        <dsp:cNvSpPr/>
      </dsp:nvSpPr>
      <dsp:spPr>
        <a:xfrm>
          <a:off x="726740" y="1044776"/>
          <a:ext cx="1762839" cy="457948"/>
        </a:xfrm>
        <a:prstGeom prst="chevron">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t>Analytics</a:t>
          </a:r>
        </a:p>
      </dsp:txBody>
      <dsp:txXfrm>
        <a:off x="955714" y="1044776"/>
        <a:ext cx="1304891" cy="457948"/>
      </dsp:txXfrm>
    </dsp:sp>
    <dsp:sp modelId="{BEA2AD35-2BE0-4DA3-8AFB-8DD7C8BBA104}">
      <dsp:nvSpPr>
        <dsp:cNvPr id="0" name=""/>
        <dsp:cNvSpPr/>
      </dsp:nvSpPr>
      <dsp:spPr>
        <a:xfrm>
          <a:off x="726740" y="1566838"/>
          <a:ext cx="1762839" cy="457948"/>
        </a:xfrm>
        <a:prstGeom prst="chevron">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b="1" i="0" kern="1200" dirty="0"/>
            <a:t>Social Media</a:t>
          </a:r>
        </a:p>
      </dsp:txBody>
      <dsp:txXfrm>
        <a:off x="955714" y="1566838"/>
        <a:ext cx="1304891" cy="457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DF3B9-06D0-4165-AC3E-868E692637DE}">
      <dsp:nvSpPr>
        <dsp:cNvPr id="0" name=""/>
        <dsp:cNvSpPr/>
      </dsp:nvSpPr>
      <dsp:spPr>
        <a:xfrm>
          <a:off x="1937656" y="573752"/>
          <a:ext cx="3825369" cy="3825369"/>
        </a:xfrm>
        <a:prstGeom prst="blockArc">
          <a:avLst>
            <a:gd name="adj1" fmla="val 108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D0C658-5AD2-4FD1-A537-7471348916EF}">
      <dsp:nvSpPr>
        <dsp:cNvPr id="0" name=""/>
        <dsp:cNvSpPr/>
      </dsp:nvSpPr>
      <dsp:spPr>
        <a:xfrm>
          <a:off x="1937656" y="573752"/>
          <a:ext cx="3825369" cy="3825369"/>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15BD64-5D8B-4669-BC0E-8559ABE95F61}">
      <dsp:nvSpPr>
        <dsp:cNvPr id="0" name=""/>
        <dsp:cNvSpPr/>
      </dsp:nvSpPr>
      <dsp:spPr>
        <a:xfrm>
          <a:off x="1937656" y="573752"/>
          <a:ext cx="3825369" cy="3825369"/>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C07D07-F096-4EF0-A8DF-C2634E1A45A8}">
      <dsp:nvSpPr>
        <dsp:cNvPr id="0" name=""/>
        <dsp:cNvSpPr/>
      </dsp:nvSpPr>
      <dsp:spPr>
        <a:xfrm>
          <a:off x="1937656" y="573752"/>
          <a:ext cx="3825369" cy="3825369"/>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6CF5C2-9666-4883-94C5-3B94F62B6691}">
      <dsp:nvSpPr>
        <dsp:cNvPr id="0" name=""/>
        <dsp:cNvSpPr/>
      </dsp:nvSpPr>
      <dsp:spPr>
        <a:xfrm>
          <a:off x="2807553" y="1482911"/>
          <a:ext cx="2085575" cy="2007050"/>
        </a:xfrm>
        <a:prstGeom prst="ellips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Cost Efficiency, Transparency, Process Transformation</a:t>
          </a:r>
        </a:p>
      </dsp:txBody>
      <dsp:txXfrm>
        <a:off x="3112978" y="1776837"/>
        <a:ext cx="1474725" cy="1419198"/>
      </dsp:txXfrm>
    </dsp:sp>
    <dsp:sp modelId="{193408F8-EEF6-43E8-81F4-0BD571E63129}">
      <dsp:nvSpPr>
        <dsp:cNvPr id="0" name=""/>
        <dsp:cNvSpPr/>
      </dsp:nvSpPr>
      <dsp:spPr>
        <a:xfrm>
          <a:off x="3233974" y="1763"/>
          <a:ext cx="1232734" cy="12327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b="0" kern="1200" dirty="0">
            <a:solidFill>
              <a:schemeClr val="bg1"/>
            </a:solidFill>
          </a:endParaRPr>
        </a:p>
      </dsp:txBody>
      <dsp:txXfrm>
        <a:off x="3414504" y="182293"/>
        <a:ext cx="871674" cy="871674"/>
      </dsp:txXfrm>
    </dsp:sp>
    <dsp:sp modelId="{2F04E009-4413-4116-896B-ACE75C2A6852}">
      <dsp:nvSpPr>
        <dsp:cNvPr id="0" name=""/>
        <dsp:cNvSpPr/>
      </dsp:nvSpPr>
      <dsp:spPr>
        <a:xfrm>
          <a:off x="5102280" y="1870069"/>
          <a:ext cx="1232734" cy="12327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chemeClr val="bg1"/>
            </a:solidFill>
          </a:endParaRPr>
        </a:p>
      </dsp:txBody>
      <dsp:txXfrm>
        <a:off x="5282810" y="2050599"/>
        <a:ext cx="871674" cy="871674"/>
      </dsp:txXfrm>
    </dsp:sp>
    <dsp:sp modelId="{91E130C7-8C5F-437D-B879-5F35085B0FD3}">
      <dsp:nvSpPr>
        <dsp:cNvPr id="0" name=""/>
        <dsp:cNvSpPr/>
      </dsp:nvSpPr>
      <dsp:spPr>
        <a:xfrm>
          <a:off x="3233974" y="3738375"/>
          <a:ext cx="1232734" cy="12327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chemeClr val="bg1"/>
            </a:solidFill>
          </a:endParaRPr>
        </a:p>
      </dsp:txBody>
      <dsp:txXfrm>
        <a:off x="3414504" y="3918905"/>
        <a:ext cx="871674" cy="871674"/>
      </dsp:txXfrm>
    </dsp:sp>
    <dsp:sp modelId="{EFCBB599-1EC5-4261-93A8-284646BCA068}">
      <dsp:nvSpPr>
        <dsp:cNvPr id="0" name=""/>
        <dsp:cNvSpPr/>
      </dsp:nvSpPr>
      <dsp:spPr>
        <a:xfrm>
          <a:off x="1338664" y="1870069"/>
          <a:ext cx="1286740" cy="12327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b="0" kern="1200" dirty="0">
            <a:solidFill>
              <a:schemeClr val="bg1"/>
            </a:solidFill>
          </a:endParaRPr>
        </a:p>
      </dsp:txBody>
      <dsp:txXfrm>
        <a:off x="1527103" y="2050599"/>
        <a:ext cx="909862" cy="871674"/>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ea typeface="ＭＳ Ｐゴシック" panose="020B0600070205080204" pitchFamily="34" charset="-128"/>
              </a:defRPr>
            </a:lvl1pPr>
          </a:lstStyle>
          <a:p>
            <a:pPr>
              <a:defRPr/>
            </a:pPr>
            <a:fld id="{9B2C580B-9379-433B-94A2-05D0FB0063A1}" type="datetimeFigureOut">
              <a:rPr lang="en-US"/>
              <a:pPr>
                <a:defRPr/>
              </a:pPr>
              <a:t>11/20/2020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a typeface="ＭＳ Ｐゴシック" panose="020B0600070205080204" pitchFamily="34" charset="-128"/>
              </a:defRPr>
            </a:lvl1pPr>
          </a:lstStyle>
          <a:p>
            <a:pPr>
              <a:defRPr/>
            </a:pPr>
            <a:fld id="{D307DDEB-FE29-4FCA-9893-316B672387D6}" type="slidenum">
              <a:rPr lang="en-US"/>
              <a:pPr>
                <a:defRPr/>
              </a:pPr>
              <a:t>‹#›</a:t>
            </a:fld>
            <a:endParaRPr lang="en-US" dirty="0"/>
          </a:p>
        </p:txBody>
      </p:sp>
    </p:spTree>
    <p:extLst>
      <p:ext uri="{BB962C8B-B14F-4D97-AF65-F5344CB8AC3E}">
        <p14:creationId xmlns:p14="http://schemas.microsoft.com/office/powerpoint/2010/main" val="12532891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ea typeface="ＭＳ Ｐゴシック" panose="020B0600070205080204" pitchFamily="34" charset="-128"/>
              </a:defRPr>
            </a:lvl1pPr>
          </a:lstStyle>
          <a:p>
            <a:pPr>
              <a:defRPr/>
            </a:pPr>
            <a:fld id="{84AE2EDD-34C9-4FE8-9722-E651F7F75F74}" type="datetimeFigureOut">
              <a:rPr lang="en-US"/>
              <a:pPr>
                <a:defRPr/>
              </a:pPr>
              <a:t>11/20/2020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a typeface="ＭＳ Ｐゴシック" panose="020B0600070205080204" pitchFamily="34" charset="-128"/>
              </a:defRPr>
            </a:lvl1pPr>
          </a:lstStyle>
          <a:p>
            <a:pPr>
              <a:defRPr/>
            </a:pPr>
            <a:fld id="{3E585595-D453-4EA0-8F86-8570F78F4013}" type="slidenum">
              <a:rPr lang="en-US"/>
              <a:pPr>
                <a:defRPr/>
              </a:pPr>
              <a:t>‹#›</a:t>
            </a:fld>
            <a:endParaRPr lang="en-US" dirty="0"/>
          </a:p>
        </p:txBody>
      </p:sp>
    </p:spTree>
    <p:extLst>
      <p:ext uri="{BB962C8B-B14F-4D97-AF65-F5344CB8AC3E}">
        <p14:creationId xmlns:p14="http://schemas.microsoft.com/office/powerpoint/2010/main" val="206038858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585595-D453-4EA0-8F86-8570F78F4013}" type="slidenum">
              <a:rPr lang="en-US" smtClean="0"/>
              <a:pPr>
                <a:defRPr/>
              </a:pPr>
              <a:t>1</a:t>
            </a:fld>
            <a:endParaRPr lang="en-US" dirty="0"/>
          </a:p>
        </p:txBody>
      </p:sp>
    </p:spTree>
    <p:extLst>
      <p:ext uri="{BB962C8B-B14F-4D97-AF65-F5344CB8AC3E}">
        <p14:creationId xmlns:p14="http://schemas.microsoft.com/office/powerpoint/2010/main" val="357157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585595-D453-4EA0-8F86-8570F78F4013}" type="slidenum">
              <a:rPr lang="en-US" smtClean="0"/>
              <a:pPr>
                <a:defRPr/>
              </a:pPr>
              <a:t>23</a:t>
            </a:fld>
            <a:endParaRPr lang="en-US" dirty="0"/>
          </a:p>
        </p:txBody>
      </p:sp>
    </p:spTree>
    <p:extLst>
      <p:ext uri="{BB962C8B-B14F-4D97-AF65-F5344CB8AC3E}">
        <p14:creationId xmlns:p14="http://schemas.microsoft.com/office/powerpoint/2010/main" val="4045061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585595-D453-4EA0-8F86-8570F78F4013}" type="slidenum">
              <a:rPr lang="en-US" smtClean="0"/>
              <a:pPr>
                <a:defRPr/>
              </a:pPr>
              <a:t>31</a:t>
            </a:fld>
            <a:endParaRPr lang="en-US" dirty="0"/>
          </a:p>
        </p:txBody>
      </p:sp>
    </p:spTree>
    <p:extLst>
      <p:ext uri="{BB962C8B-B14F-4D97-AF65-F5344CB8AC3E}">
        <p14:creationId xmlns:p14="http://schemas.microsoft.com/office/powerpoint/2010/main" val="2621702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585595-D453-4EA0-8F86-8570F78F4013}" type="slidenum">
              <a:rPr lang="en-US" smtClean="0"/>
              <a:pPr>
                <a:defRPr/>
              </a:pPr>
              <a:t>56</a:t>
            </a:fld>
            <a:endParaRPr lang="en-US" dirty="0"/>
          </a:p>
        </p:txBody>
      </p:sp>
    </p:spTree>
    <p:extLst>
      <p:ext uri="{BB962C8B-B14F-4D97-AF65-F5344CB8AC3E}">
        <p14:creationId xmlns:p14="http://schemas.microsoft.com/office/powerpoint/2010/main" val="384409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E585595-D453-4EA0-8F86-8570F78F401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8028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E585595-D453-4EA0-8F86-8570F78F401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74015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585595-D453-4EA0-8F86-8570F78F4013}" type="slidenum">
              <a:rPr lang="en-US" smtClean="0"/>
              <a:pPr>
                <a:defRPr/>
              </a:pPr>
              <a:t>6</a:t>
            </a:fld>
            <a:endParaRPr lang="en-US" dirty="0"/>
          </a:p>
        </p:txBody>
      </p:sp>
    </p:spTree>
    <p:extLst>
      <p:ext uri="{BB962C8B-B14F-4D97-AF65-F5344CB8AC3E}">
        <p14:creationId xmlns:p14="http://schemas.microsoft.com/office/powerpoint/2010/main" val="3149051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 of Action &amp; Milestones </a:t>
            </a:r>
          </a:p>
          <a:p>
            <a:r>
              <a:rPr lang="en-US" dirty="0"/>
              <a:t>Risk Management Framework  </a:t>
            </a:r>
          </a:p>
          <a:p>
            <a:r>
              <a:rPr lang="en-US" dirty="0"/>
              <a:t>Security Assessment Report  </a:t>
            </a:r>
          </a:p>
          <a:p>
            <a:r>
              <a:rPr lang="en-US" dirty="0"/>
              <a:t>Assessment Officer  </a:t>
            </a:r>
          </a:p>
          <a:p>
            <a:r>
              <a:rPr lang="en-US" dirty="0"/>
              <a:t>Security Control Assessment</a:t>
            </a:r>
          </a:p>
          <a:p>
            <a:r>
              <a:rPr lang="en-US" sz="1200" b="0" i="0" kern="1200" dirty="0">
                <a:solidFill>
                  <a:schemeClr val="tx1"/>
                </a:solidFill>
                <a:effectLst/>
                <a:latin typeface="+mn-lt"/>
                <a:ea typeface="MS PGothic" panose="020B0600070205080204" pitchFamily="34" charset="-128"/>
                <a:cs typeface="ＭＳ Ｐゴシック" charset="0"/>
              </a:rPr>
              <a:t>Committee on National Security Systems Instruction </a:t>
            </a:r>
            <a:endParaRPr lang="en-US" dirty="0"/>
          </a:p>
        </p:txBody>
      </p:sp>
      <p:sp>
        <p:nvSpPr>
          <p:cNvPr id="4" name="Slide Number Placeholder 3"/>
          <p:cNvSpPr>
            <a:spLocks noGrp="1"/>
          </p:cNvSpPr>
          <p:nvPr>
            <p:ph type="sldNum" sz="quarter" idx="5"/>
          </p:nvPr>
        </p:nvSpPr>
        <p:spPr/>
        <p:txBody>
          <a:bodyPr/>
          <a:lstStyle/>
          <a:p>
            <a:pPr>
              <a:defRPr/>
            </a:pPr>
            <a:fld id="{3E585595-D453-4EA0-8F86-8570F78F4013}" type="slidenum">
              <a:rPr lang="en-US" smtClean="0"/>
              <a:pPr>
                <a:defRPr/>
              </a:pPr>
              <a:t>7</a:t>
            </a:fld>
            <a:endParaRPr lang="en-US" dirty="0"/>
          </a:p>
        </p:txBody>
      </p:sp>
    </p:spTree>
    <p:extLst>
      <p:ext uri="{BB962C8B-B14F-4D97-AF65-F5344CB8AC3E}">
        <p14:creationId xmlns:p14="http://schemas.microsoft.com/office/powerpoint/2010/main" val="2154358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585595-D453-4EA0-8F86-8570F78F4013}" type="slidenum">
              <a:rPr lang="en-US" smtClean="0"/>
              <a:pPr>
                <a:defRPr/>
              </a:pPr>
              <a:t>8</a:t>
            </a:fld>
            <a:endParaRPr lang="en-US" dirty="0"/>
          </a:p>
        </p:txBody>
      </p:sp>
    </p:spTree>
    <p:extLst>
      <p:ext uri="{BB962C8B-B14F-4D97-AF65-F5344CB8AC3E}">
        <p14:creationId xmlns:p14="http://schemas.microsoft.com/office/powerpoint/2010/main" val="3686563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585595-D453-4EA0-8F86-8570F78F4013}" type="slidenum">
              <a:rPr lang="en-US" smtClean="0"/>
              <a:pPr>
                <a:defRPr/>
              </a:pPr>
              <a:t>9</a:t>
            </a:fld>
            <a:endParaRPr lang="en-US" dirty="0"/>
          </a:p>
        </p:txBody>
      </p:sp>
    </p:spTree>
    <p:extLst>
      <p:ext uri="{BB962C8B-B14F-4D97-AF65-F5344CB8AC3E}">
        <p14:creationId xmlns:p14="http://schemas.microsoft.com/office/powerpoint/2010/main" val="586358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585595-D453-4EA0-8F86-8570F78F4013}" type="slidenum">
              <a:rPr lang="en-US" smtClean="0"/>
              <a:pPr>
                <a:defRPr/>
              </a:pPr>
              <a:t>12</a:t>
            </a:fld>
            <a:endParaRPr lang="en-US" dirty="0"/>
          </a:p>
        </p:txBody>
      </p:sp>
    </p:spTree>
    <p:extLst>
      <p:ext uri="{BB962C8B-B14F-4D97-AF65-F5344CB8AC3E}">
        <p14:creationId xmlns:p14="http://schemas.microsoft.com/office/powerpoint/2010/main" val="3729267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585595-D453-4EA0-8F86-8570F78F4013}" type="slidenum">
              <a:rPr lang="en-US" smtClean="0"/>
              <a:pPr>
                <a:defRPr/>
              </a:pPr>
              <a:t>21</a:t>
            </a:fld>
            <a:endParaRPr lang="en-US" dirty="0"/>
          </a:p>
        </p:txBody>
      </p:sp>
    </p:spTree>
    <p:extLst>
      <p:ext uri="{BB962C8B-B14F-4D97-AF65-F5344CB8AC3E}">
        <p14:creationId xmlns:p14="http://schemas.microsoft.com/office/powerpoint/2010/main" val="3771903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585595-D453-4EA0-8F86-8570F78F4013}" type="slidenum">
              <a:rPr lang="en-US" smtClean="0"/>
              <a:pPr>
                <a:defRPr/>
              </a:pPr>
              <a:t>22</a:t>
            </a:fld>
            <a:endParaRPr lang="en-US" dirty="0"/>
          </a:p>
        </p:txBody>
      </p:sp>
    </p:spTree>
    <p:extLst>
      <p:ext uri="{BB962C8B-B14F-4D97-AF65-F5344CB8AC3E}">
        <p14:creationId xmlns:p14="http://schemas.microsoft.com/office/powerpoint/2010/main" val="3975531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519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28600" y="6480175"/>
            <a:ext cx="2895600" cy="365125"/>
          </a:xfrm>
          <a:prstGeom prst="rect">
            <a:avLst/>
          </a:prstGeom>
        </p:spPr>
        <p:txBody>
          <a:bodyPr/>
          <a:lstStyle>
            <a:lvl1pPr>
              <a:defRPr/>
            </a:lvl1pPr>
          </a:lstStyle>
          <a:p>
            <a:pPr>
              <a:defRPr/>
            </a:pPr>
            <a:r>
              <a:rPr lang="en-US"/>
              <a:t>Copyright 2018. All Rights Reserved.</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60FB8699-38D1-47F6-8109-380898A59DA4}" type="slidenum">
              <a:rPr lang="en-US"/>
              <a:pPr>
                <a:defRPr/>
              </a:pPr>
              <a:t>‹#›</a:t>
            </a:fld>
            <a:endParaRPr lang="en-US"/>
          </a:p>
        </p:txBody>
      </p:sp>
    </p:spTree>
    <p:extLst>
      <p:ext uri="{BB962C8B-B14F-4D97-AF65-F5344CB8AC3E}">
        <p14:creationId xmlns:p14="http://schemas.microsoft.com/office/powerpoint/2010/main" val="111616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28600" y="6480175"/>
            <a:ext cx="2895600" cy="365125"/>
          </a:xfrm>
          <a:prstGeom prst="rect">
            <a:avLst/>
          </a:prstGeom>
        </p:spPr>
        <p:txBody>
          <a:bodyPr/>
          <a:lstStyle>
            <a:lvl1pPr>
              <a:defRPr/>
            </a:lvl1pPr>
          </a:lstStyle>
          <a:p>
            <a:pPr>
              <a:defRPr/>
            </a:pPr>
            <a:r>
              <a:rPr lang="en-US"/>
              <a:t>Copyright 2018. All Rights Reserved.</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A02CC2FB-E903-401F-8228-27F8772EA920}" type="slidenum">
              <a:rPr lang="en-US"/>
              <a:pPr>
                <a:defRPr/>
              </a:pPr>
              <a:t>‹#›</a:t>
            </a:fld>
            <a:endParaRPr lang="en-US"/>
          </a:p>
        </p:txBody>
      </p:sp>
    </p:spTree>
    <p:extLst>
      <p:ext uri="{BB962C8B-B14F-4D97-AF65-F5344CB8AC3E}">
        <p14:creationId xmlns:p14="http://schemas.microsoft.com/office/powerpoint/2010/main" val="403376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0"/>
          </p:nvPr>
        </p:nvSpPr>
        <p:spPr>
          <a:xfrm>
            <a:off x="228600" y="6480175"/>
            <a:ext cx="2895600" cy="365125"/>
          </a:xfrm>
          <a:prstGeom prst="rect">
            <a:avLst/>
          </a:prstGeom>
        </p:spPr>
        <p:txBody>
          <a:bodyPr/>
          <a:lstStyle>
            <a:lvl1pPr>
              <a:defRPr/>
            </a:lvl1pPr>
          </a:lstStyle>
          <a:p>
            <a:pPr>
              <a:defRPr/>
            </a:pPr>
            <a:r>
              <a:rPr lang="en-US"/>
              <a:t>Copyright 2018. All Rights Reserved.</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F57F312F-CEE3-4447-B77D-740076D86E0C}" type="slidenum">
              <a:rPr lang="en-US"/>
              <a:pPr>
                <a:defRPr/>
              </a:pPr>
              <a:t>‹#›</a:t>
            </a:fld>
            <a:endParaRPr lang="en-US"/>
          </a:p>
        </p:txBody>
      </p:sp>
    </p:spTree>
    <p:extLst>
      <p:ext uri="{BB962C8B-B14F-4D97-AF65-F5344CB8AC3E}">
        <p14:creationId xmlns:p14="http://schemas.microsoft.com/office/powerpoint/2010/main" val="2580750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228600" y="6480175"/>
            <a:ext cx="2895600" cy="365125"/>
          </a:xfrm>
          <a:prstGeom prst="rect">
            <a:avLst/>
          </a:prstGeom>
        </p:spPr>
        <p:txBody>
          <a:bodyPr/>
          <a:lstStyle>
            <a:lvl1pPr>
              <a:defRPr/>
            </a:lvl1pPr>
          </a:lstStyle>
          <a:p>
            <a:pPr>
              <a:defRPr/>
            </a:pPr>
            <a:r>
              <a:rPr lang="en-US"/>
              <a:t>Copyright 2018. All Rights Reserved.</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DA60EF60-D8D2-4A99-9718-FB3C6C67819E}" type="slidenum">
              <a:rPr lang="en-US"/>
              <a:pPr>
                <a:defRPr/>
              </a:pPr>
              <a:t>‹#›</a:t>
            </a:fld>
            <a:endParaRPr lang="en-US"/>
          </a:p>
        </p:txBody>
      </p:sp>
    </p:spTree>
    <p:extLst>
      <p:ext uri="{BB962C8B-B14F-4D97-AF65-F5344CB8AC3E}">
        <p14:creationId xmlns:p14="http://schemas.microsoft.com/office/powerpoint/2010/main" val="1003606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228600" y="6480175"/>
            <a:ext cx="2895600" cy="365125"/>
          </a:xfrm>
          <a:prstGeom prst="rect">
            <a:avLst/>
          </a:prstGeom>
        </p:spPr>
        <p:txBody>
          <a:bodyPr/>
          <a:lstStyle>
            <a:lvl1pPr>
              <a:defRPr/>
            </a:lvl1pPr>
          </a:lstStyle>
          <a:p>
            <a:pPr>
              <a:defRPr/>
            </a:pPr>
            <a:r>
              <a:rPr lang="en-US"/>
              <a:t>Copyright 2018. All Rights Reserved.</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09593875-5ACD-46EC-9992-C93001E95F26}" type="slidenum">
              <a:rPr lang="en-US"/>
              <a:pPr>
                <a:defRPr/>
              </a:pPr>
              <a:t>‹#›</a:t>
            </a:fld>
            <a:endParaRPr lang="en-US"/>
          </a:p>
        </p:txBody>
      </p:sp>
    </p:spTree>
    <p:extLst>
      <p:ext uri="{BB962C8B-B14F-4D97-AF65-F5344CB8AC3E}">
        <p14:creationId xmlns:p14="http://schemas.microsoft.com/office/powerpoint/2010/main" val="2154499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5"/>
          <p:cNvSpPr>
            <a:spLocks noGrp="1"/>
          </p:cNvSpPr>
          <p:nvPr>
            <p:ph type="sldNum" sz="quarter" idx="11"/>
          </p:nvPr>
        </p:nvSpPr>
        <p:spPr/>
        <p:txBody>
          <a:bodyPr/>
          <a:lstStyle>
            <a:lvl1pPr>
              <a:defRPr/>
            </a:lvl1pPr>
          </a:lstStyle>
          <a:p>
            <a:pPr>
              <a:defRPr/>
            </a:pPr>
            <a:fld id="{31C43635-B4FE-429B-A5F8-66E67D4601B8}" type="slidenum">
              <a:rPr lang="en-US"/>
              <a:pPr>
                <a:defRPr/>
              </a:pPr>
              <a:t>‹#›</a:t>
            </a:fld>
            <a:endParaRPr lang="en-US"/>
          </a:p>
        </p:txBody>
      </p:sp>
    </p:spTree>
    <p:extLst>
      <p:ext uri="{BB962C8B-B14F-4D97-AF65-F5344CB8AC3E}">
        <p14:creationId xmlns:p14="http://schemas.microsoft.com/office/powerpoint/2010/main" val="3087671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228600" y="6480175"/>
            <a:ext cx="2895600" cy="365125"/>
          </a:xfrm>
          <a:prstGeom prst="rect">
            <a:avLst/>
          </a:prstGeom>
        </p:spPr>
        <p:txBody>
          <a:bodyPr/>
          <a:lstStyle>
            <a:lvl1pPr>
              <a:defRPr/>
            </a:lvl1pPr>
          </a:lstStyle>
          <a:p>
            <a:pPr>
              <a:defRPr/>
            </a:pPr>
            <a:r>
              <a:rPr lang="en-US"/>
              <a:t>Copyright 2018. All Rights Reserved.</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17957536-7C8C-4475-AD79-F5A9AB556154}" type="slidenum">
              <a:rPr lang="en-US"/>
              <a:pPr>
                <a:defRPr/>
              </a:pPr>
              <a:t>‹#›</a:t>
            </a:fld>
            <a:endParaRPr lang="en-US"/>
          </a:p>
        </p:txBody>
      </p:sp>
    </p:spTree>
    <p:extLst>
      <p:ext uri="{BB962C8B-B14F-4D97-AF65-F5344CB8AC3E}">
        <p14:creationId xmlns:p14="http://schemas.microsoft.com/office/powerpoint/2010/main" val="290018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0"/>
          </p:nvPr>
        </p:nvSpPr>
        <p:spPr>
          <a:xfrm>
            <a:off x="228600" y="6480175"/>
            <a:ext cx="2895600" cy="365125"/>
          </a:xfrm>
          <a:prstGeom prst="rect">
            <a:avLst/>
          </a:prstGeom>
        </p:spPr>
        <p:txBody>
          <a:bodyPr/>
          <a:lstStyle>
            <a:lvl1pPr>
              <a:defRPr/>
            </a:lvl1pPr>
          </a:lstStyle>
          <a:p>
            <a:pPr>
              <a:defRPr/>
            </a:pPr>
            <a:r>
              <a:rPr lang="en-US"/>
              <a:t>Copyright 2018. All Rights Reserved.</a:t>
            </a: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85458F92-97D2-416E-9ED1-A166A16AF080}" type="slidenum">
              <a:rPr lang="en-US"/>
              <a:pPr>
                <a:defRPr/>
              </a:pPr>
              <a:t>‹#›</a:t>
            </a:fld>
            <a:endParaRPr lang="en-US"/>
          </a:p>
        </p:txBody>
      </p:sp>
    </p:spTree>
    <p:extLst>
      <p:ext uri="{BB962C8B-B14F-4D97-AF65-F5344CB8AC3E}">
        <p14:creationId xmlns:p14="http://schemas.microsoft.com/office/powerpoint/2010/main" val="561259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31CF-6382-4549-82B0-1454BFE8857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32F8E71C-39C7-444B-99DE-30CAD82177F6}"/>
              </a:ext>
            </a:extLst>
          </p:cNvPr>
          <p:cNvSpPr>
            <a:spLocks noGrp="1"/>
          </p:cNvSpPr>
          <p:nvPr>
            <p:ph type="ftr" sz="quarter" idx="10"/>
          </p:nvPr>
        </p:nvSpPr>
        <p:spPr>
          <a:xfrm>
            <a:off x="228600" y="6480175"/>
            <a:ext cx="2895600" cy="365125"/>
          </a:xfrm>
          <a:prstGeom prst="rect">
            <a:avLst/>
          </a:prstGeom>
        </p:spPr>
        <p:txBody>
          <a:bodyPr/>
          <a:lstStyle/>
          <a:p>
            <a:pPr>
              <a:defRPr/>
            </a:pPr>
            <a:r>
              <a:rPr lang="en-US"/>
              <a:t>Copyright 2018. All Rights Reserved.</a:t>
            </a:r>
            <a:endParaRPr lang="en-US" dirty="0"/>
          </a:p>
        </p:txBody>
      </p:sp>
      <p:sp>
        <p:nvSpPr>
          <p:cNvPr id="4" name="Slide Number Placeholder 3">
            <a:extLst>
              <a:ext uri="{FF2B5EF4-FFF2-40B4-BE49-F238E27FC236}">
                <a16:creationId xmlns:a16="http://schemas.microsoft.com/office/drawing/2014/main" id="{01C8343F-8DEF-45BE-9F91-E81179D40C8A}"/>
              </a:ext>
            </a:extLst>
          </p:cNvPr>
          <p:cNvSpPr>
            <a:spLocks noGrp="1"/>
          </p:cNvSpPr>
          <p:nvPr>
            <p:ph type="sldNum" sz="quarter" idx="11"/>
          </p:nvPr>
        </p:nvSpPr>
        <p:spPr/>
        <p:txBody>
          <a:bodyPr/>
          <a:lstStyle/>
          <a:p>
            <a:pPr>
              <a:defRPr/>
            </a:pPr>
            <a:fld id="{8E6D716F-3D4A-4B88-9AB7-0E2259440BA9}" type="slidenum">
              <a:rPr lang="en-US" smtClean="0"/>
              <a:pPr>
                <a:defRPr/>
              </a:pPr>
              <a:t>‹#›</a:t>
            </a:fld>
            <a:endParaRPr lang="en-US"/>
          </a:p>
        </p:txBody>
      </p:sp>
    </p:spTree>
    <p:extLst>
      <p:ext uri="{BB962C8B-B14F-4D97-AF65-F5344CB8AC3E}">
        <p14:creationId xmlns:p14="http://schemas.microsoft.com/office/powerpoint/2010/main" val="1046082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7" name="Footer Placeholder 4"/>
          <p:cNvSpPr>
            <a:spLocks noGrp="1"/>
          </p:cNvSpPr>
          <p:nvPr>
            <p:ph type="ftr" sz="quarter" idx="10"/>
          </p:nvPr>
        </p:nvSpPr>
        <p:spPr>
          <a:xfrm>
            <a:off x="228600" y="6480175"/>
            <a:ext cx="2895600" cy="365125"/>
          </a:xfrm>
          <a:prstGeom prst="rect">
            <a:avLst/>
          </a:prstGeom>
        </p:spPr>
        <p:txBody>
          <a:bodyPr/>
          <a:lstStyle>
            <a:lvl1pPr>
              <a:defRPr/>
            </a:lvl1pPr>
          </a:lstStyle>
          <a:p>
            <a:pPr>
              <a:defRPr/>
            </a:pPr>
            <a:r>
              <a:rPr lang="en-US"/>
              <a:t>Copyright 2018. All Rights Reserved.</a:t>
            </a: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8236E06E-DB40-4546-BBCF-E30A35A5F411}" type="slidenum">
              <a:rPr lang="en-US"/>
              <a:pPr>
                <a:defRPr/>
              </a:pPr>
              <a:t>‹#›</a:t>
            </a:fld>
            <a:endParaRPr lang="en-US"/>
          </a:p>
        </p:txBody>
      </p:sp>
    </p:spTree>
    <p:extLst>
      <p:ext uri="{BB962C8B-B14F-4D97-AF65-F5344CB8AC3E}">
        <p14:creationId xmlns:p14="http://schemas.microsoft.com/office/powerpoint/2010/main" val="137998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a:xfrm>
            <a:off x="228600" y="6480175"/>
            <a:ext cx="2895600" cy="365125"/>
          </a:xfrm>
          <a:prstGeom prst="rect">
            <a:avLst/>
          </a:prstGeom>
        </p:spPr>
        <p:txBody>
          <a:bodyPr/>
          <a:lstStyle>
            <a:lvl1pPr>
              <a:defRPr/>
            </a:lvl1pPr>
          </a:lstStyle>
          <a:p>
            <a:pPr>
              <a:defRPr/>
            </a:pPr>
            <a:r>
              <a:rPr lang="en-US"/>
              <a:t>Copyright 2018. All Rights Reserved.</a:t>
            </a:r>
            <a:endParaRPr lang="en-US" dirty="0"/>
          </a:p>
        </p:txBody>
      </p:sp>
      <p:sp>
        <p:nvSpPr>
          <p:cNvPr id="4" name="Slide Number Placeholder 5"/>
          <p:cNvSpPr>
            <a:spLocks noGrp="1"/>
          </p:cNvSpPr>
          <p:nvPr>
            <p:ph type="sldNum" sz="quarter" idx="11"/>
          </p:nvPr>
        </p:nvSpPr>
        <p:spPr/>
        <p:txBody>
          <a:bodyPr/>
          <a:lstStyle>
            <a:lvl1pPr>
              <a:defRPr/>
            </a:lvl1pPr>
          </a:lstStyle>
          <a:p>
            <a:pPr>
              <a:defRPr/>
            </a:pPr>
            <a:fld id="{877DC693-A043-4150-8792-94B51C7783C1}" type="slidenum">
              <a:rPr lang="en-US"/>
              <a:pPr>
                <a:defRPr/>
              </a:pPr>
              <a:t>‹#›</a:t>
            </a:fld>
            <a:endParaRPr lang="en-US"/>
          </a:p>
        </p:txBody>
      </p:sp>
    </p:spTree>
    <p:extLst>
      <p:ext uri="{BB962C8B-B14F-4D97-AF65-F5344CB8AC3E}">
        <p14:creationId xmlns:p14="http://schemas.microsoft.com/office/powerpoint/2010/main" val="2532882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228600" y="6480175"/>
            <a:ext cx="2895600" cy="365125"/>
          </a:xfrm>
          <a:prstGeom prst="rect">
            <a:avLst/>
          </a:prstGeom>
        </p:spPr>
        <p:txBody>
          <a:bodyPr/>
          <a:lstStyle>
            <a:lvl1pPr>
              <a:defRPr/>
            </a:lvl1pPr>
          </a:lstStyle>
          <a:p>
            <a:pPr>
              <a:defRPr/>
            </a:pPr>
            <a:r>
              <a:rPr lang="en-US"/>
              <a:t>Copyright 2018. All Rights Reserved.</a:t>
            </a:r>
            <a:endParaRPr lang="en-US" dirty="0"/>
          </a:p>
        </p:txBody>
      </p:sp>
      <p:sp>
        <p:nvSpPr>
          <p:cNvPr id="3" name="Slide Number Placeholder 5"/>
          <p:cNvSpPr>
            <a:spLocks noGrp="1"/>
          </p:cNvSpPr>
          <p:nvPr>
            <p:ph type="sldNum" sz="quarter" idx="11"/>
          </p:nvPr>
        </p:nvSpPr>
        <p:spPr/>
        <p:txBody>
          <a:bodyPr/>
          <a:lstStyle>
            <a:lvl1pPr>
              <a:defRPr/>
            </a:lvl1pPr>
          </a:lstStyle>
          <a:p>
            <a:pPr>
              <a:defRPr/>
            </a:pPr>
            <a:fld id="{D86D46F7-DAA5-4838-B027-0A06D60FBA2B}" type="slidenum">
              <a:rPr lang="en-US"/>
              <a:pPr>
                <a:defRPr/>
              </a:pPr>
              <a:t>‹#›</a:t>
            </a:fld>
            <a:endParaRPr lang="en-US"/>
          </a:p>
        </p:txBody>
      </p:sp>
    </p:spTree>
    <p:extLst>
      <p:ext uri="{BB962C8B-B14F-4D97-AF65-F5344CB8AC3E}">
        <p14:creationId xmlns:p14="http://schemas.microsoft.com/office/powerpoint/2010/main" val="860900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t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313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2" r:id="rId1"/>
  </p:sldLayoutIdLst>
  <p:hf hdr="0" dt="0"/>
  <p:txStyles>
    <p:titleStyle>
      <a:lvl1pPr algn="ctr" defTabSz="457200" rtl="0" eaLnBrk="0" fontAlgn="base" hangingPunct="0">
        <a:spcBef>
          <a:spcPct val="0"/>
        </a:spcBef>
        <a:spcAft>
          <a:spcPct val="0"/>
        </a:spcAft>
        <a:defRPr sz="32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32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32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32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32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32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32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32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3200">
          <a:solidFill>
            <a:schemeClr val="tx1"/>
          </a:solidFill>
          <a:latin typeface="Calibri"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59793C1-43EA-4BDA-9652-2BDEDB16B50A}"/>
              </a:ext>
            </a:extLst>
          </p:cNvPr>
          <p:cNvPicPr>
            <a:picLocks noChangeAspect="1"/>
          </p:cNvPicPr>
          <p:nvPr userDrawn="1"/>
        </p:nvPicPr>
        <p:blipFill>
          <a:blip r:embed="rId14"/>
          <a:stretch>
            <a:fillRect/>
          </a:stretch>
        </p:blipFill>
        <p:spPr>
          <a:xfrm>
            <a:off x="0" y="0"/>
            <a:ext cx="9144000" cy="6858000"/>
          </a:xfrm>
          <a:prstGeom prst="rect">
            <a:avLst/>
          </a:prstGeom>
        </p:spPr>
      </p:pic>
      <p:sp>
        <p:nvSpPr>
          <p:cNvPr id="2051" name="Title Placeholder 1"/>
          <p:cNvSpPr>
            <a:spLocks noGrp="1"/>
          </p:cNvSpPr>
          <p:nvPr>
            <p:ph type="title"/>
          </p:nvPr>
        </p:nvSpPr>
        <p:spPr bwMode="auto">
          <a:xfrm>
            <a:off x="3124200" y="150813"/>
            <a:ext cx="55626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 name="Slide Number Placeholder 5"/>
          <p:cNvSpPr>
            <a:spLocks noGrp="1"/>
          </p:cNvSpPr>
          <p:nvPr>
            <p:ph type="sldNum" sz="quarter" idx="4"/>
          </p:nvPr>
        </p:nvSpPr>
        <p:spPr>
          <a:xfrm>
            <a:off x="6553200" y="64547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000000"/>
                </a:solidFill>
                <a:latin typeface="Calibri" panose="020F0502020204030204" pitchFamily="34" charset="0"/>
                <a:ea typeface="MS PGothic" panose="020B0600070205080204" pitchFamily="34" charset="-128"/>
              </a:defRPr>
            </a:lvl1pPr>
          </a:lstStyle>
          <a:p>
            <a:pPr>
              <a:defRPr/>
            </a:pPr>
            <a:fld id="{8E6D716F-3D4A-4B88-9AB7-0E2259440BA9}" type="slidenum">
              <a:rPr lang="en-US"/>
              <a:pPr>
                <a:defRPr/>
              </a:pPr>
              <a:t>‹#›</a:t>
            </a:fld>
            <a:endParaRPr lang="en-US"/>
          </a:p>
        </p:txBody>
      </p:sp>
    </p:spTree>
    <p:extLst>
      <p:ext uri="{BB962C8B-B14F-4D97-AF65-F5344CB8AC3E}">
        <p14:creationId xmlns:p14="http://schemas.microsoft.com/office/powerpoint/2010/main" val="185301803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7" r:id="rId5"/>
    <p:sldLayoutId id="2147483760" r:id="rId6"/>
    <p:sldLayoutId id="2147483761" r:id="rId7"/>
    <p:sldLayoutId id="2147483762" r:id="rId8"/>
    <p:sldLayoutId id="2147483763" r:id="rId9"/>
    <p:sldLayoutId id="2147483764" r:id="rId10"/>
    <p:sldLayoutId id="2147483765" r:id="rId11"/>
    <p:sldLayoutId id="2147483766" r:id="rId12"/>
  </p:sldLayoutIdLst>
  <p:hf hdr="0" dt="0"/>
  <p:txStyles>
    <p:titleStyle>
      <a:lvl1pPr algn="r" defTabSz="457200" rtl="0" eaLnBrk="0" fontAlgn="base" hangingPunct="0">
        <a:spcBef>
          <a:spcPct val="0"/>
        </a:spcBef>
        <a:spcAft>
          <a:spcPct val="0"/>
        </a:spcAft>
        <a:defRPr sz="3200" kern="1200">
          <a:solidFill>
            <a:schemeClr val="bg1"/>
          </a:solidFill>
          <a:latin typeface="Myriad Pro"/>
          <a:ea typeface="MS PGothic" panose="020B0600070205080204" pitchFamily="34" charset="-128"/>
          <a:cs typeface="Myriad Pro"/>
        </a:defRPr>
      </a:lvl1pPr>
      <a:lvl2pPr algn="r" defTabSz="457200" rtl="0" eaLnBrk="0" fontAlgn="base" hangingPunct="0">
        <a:spcBef>
          <a:spcPct val="0"/>
        </a:spcBef>
        <a:spcAft>
          <a:spcPct val="0"/>
        </a:spcAft>
        <a:defRPr sz="3200">
          <a:solidFill>
            <a:schemeClr val="bg1"/>
          </a:solidFill>
          <a:latin typeface="Myriad Pro" charset="0"/>
          <a:ea typeface="MS PGothic" panose="020B0600070205080204" pitchFamily="34" charset="-128"/>
          <a:cs typeface="Myriad Pro" charset="0"/>
        </a:defRPr>
      </a:lvl2pPr>
      <a:lvl3pPr algn="r" defTabSz="457200" rtl="0" eaLnBrk="0" fontAlgn="base" hangingPunct="0">
        <a:spcBef>
          <a:spcPct val="0"/>
        </a:spcBef>
        <a:spcAft>
          <a:spcPct val="0"/>
        </a:spcAft>
        <a:defRPr sz="3200">
          <a:solidFill>
            <a:schemeClr val="bg1"/>
          </a:solidFill>
          <a:latin typeface="Myriad Pro" charset="0"/>
          <a:ea typeface="MS PGothic" panose="020B0600070205080204" pitchFamily="34" charset="-128"/>
          <a:cs typeface="Myriad Pro" charset="0"/>
        </a:defRPr>
      </a:lvl3pPr>
      <a:lvl4pPr algn="r" defTabSz="457200" rtl="0" eaLnBrk="0" fontAlgn="base" hangingPunct="0">
        <a:spcBef>
          <a:spcPct val="0"/>
        </a:spcBef>
        <a:spcAft>
          <a:spcPct val="0"/>
        </a:spcAft>
        <a:defRPr sz="3200">
          <a:solidFill>
            <a:schemeClr val="bg1"/>
          </a:solidFill>
          <a:latin typeface="Myriad Pro" charset="0"/>
          <a:ea typeface="MS PGothic" panose="020B0600070205080204" pitchFamily="34" charset="-128"/>
          <a:cs typeface="Myriad Pro" charset="0"/>
        </a:defRPr>
      </a:lvl4pPr>
      <a:lvl5pPr algn="r" defTabSz="457200" rtl="0" eaLnBrk="0" fontAlgn="base" hangingPunct="0">
        <a:spcBef>
          <a:spcPct val="0"/>
        </a:spcBef>
        <a:spcAft>
          <a:spcPct val="0"/>
        </a:spcAft>
        <a:defRPr sz="3200">
          <a:solidFill>
            <a:schemeClr val="bg1"/>
          </a:solidFill>
          <a:latin typeface="Myriad Pro" charset="0"/>
          <a:ea typeface="MS PGothic" panose="020B0600070205080204" pitchFamily="34" charset="-128"/>
          <a:cs typeface="Myriad Pro"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yriad Pro"/>
          <a:ea typeface="MS PGothic" panose="020B0600070205080204" pitchFamily="34" charset="-128"/>
          <a:cs typeface="Myriad Pro"/>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yriad Pro"/>
          <a:ea typeface="MS PGothic" panose="020B0600070205080204" pitchFamily="34" charset="-128"/>
          <a:cs typeface="Myriad Pro"/>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yriad Pro"/>
          <a:ea typeface="MS PGothic" panose="020B0600070205080204" pitchFamily="34" charset="-128"/>
          <a:cs typeface="Myriad Pro"/>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yriad Pro"/>
          <a:ea typeface="MS PGothic" panose="020B0600070205080204" pitchFamily="34" charset="-128"/>
          <a:cs typeface="Myriad Pro"/>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yriad Pro"/>
          <a:ea typeface="MS PGothic" panose="020B0600070205080204" pitchFamily="34" charset="-128"/>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slideLayout" Target="../slideLayouts/slideLayout3.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eg"/><Relationship Id="rId9" Type="http://schemas.openxmlformats.org/officeDocument/2006/relationships/image" Target="../media/image30.jpeg"/></Relationships>
</file>

<file path=ppt/slides/_rels/slide25.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3" Type="http://schemas.openxmlformats.org/officeDocument/2006/relationships/image" Target="../media/image32.jpeg"/><Relationship Id="rId7" Type="http://schemas.openxmlformats.org/officeDocument/2006/relationships/image" Target="../media/image36.jpg"/><Relationship Id="rId12" Type="http://schemas.openxmlformats.org/officeDocument/2006/relationships/image" Target="../media/image41.png"/><Relationship Id="rId2" Type="http://schemas.openxmlformats.org/officeDocument/2006/relationships/image" Target="../media/image31.jpeg"/><Relationship Id="rId1" Type="http://schemas.openxmlformats.org/officeDocument/2006/relationships/slideLayout" Target="../slideLayouts/slideLayout3.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image" Target="../media/image66.jpg"/><Relationship Id="rId1" Type="http://schemas.openxmlformats.org/officeDocument/2006/relationships/slideLayout" Target="../slideLayouts/slideLayout3.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3.xml"/><Relationship Id="rId4" Type="http://schemas.openxmlformats.org/officeDocument/2006/relationships/image" Target="../media/image71.jpg"/></Relationships>
</file>

<file path=ppt/slides/_rels/slide5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hyperlink" Target="mailto:ron@benvenisti.net" TargetMode="External"/><Relationship Id="rId4" Type="http://schemas.openxmlformats.org/officeDocument/2006/relationships/image" Target="../media/image75.png"/><Relationship Id="rId9"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32F25F-1EC7-40CC-AB65-DAA98A4F9FE0}"/>
              </a:ext>
            </a:extLst>
          </p:cNvPr>
          <p:cNvPicPr>
            <a:picLocks noChangeAspect="1"/>
          </p:cNvPicPr>
          <p:nvPr/>
        </p:nvPicPr>
        <p:blipFill>
          <a:blip r:embed="rId3"/>
          <a:stretch>
            <a:fillRect/>
          </a:stretch>
        </p:blipFill>
        <p:spPr>
          <a:xfrm>
            <a:off x="-118241" y="5367166"/>
            <a:ext cx="9356833" cy="1640605"/>
          </a:xfrm>
          <a:prstGeom prst="rect">
            <a:avLst/>
          </a:prstGeom>
        </p:spPr>
      </p:pic>
      <p:sp>
        <p:nvSpPr>
          <p:cNvPr id="11" name="TextBox 3">
            <a:extLst>
              <a:ext uri="{FF2B5EF4-FFF2-40B4-BE49-F238E27FC236}">
                <a16:creationId xmlns:a16="http://schemas.microsoft.com/office/drawing/2014/main" id="{9E1A6B81-9E33-4ECD-8AD5-F92353CDBDE4}"/>
              </a:ext>
            </a:extLst>
          </p:cNvPr>
          <p:cNvSpPr txBox="1">
            <a:spLocks noChangeArrowheads="1"/>
          </p:cNvSpPr>
          <p:nvPr/>
        </p:nvSpPr>
        <p:spPr bwMode="auto">
          <a:xfrm>
            <a:off x="5089381" y="6403398"/>
            <a:ext cx="3968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2000" dirty="0">
                <a:solidFill>
                  <a:srgbClr val="FFFFFF"/>
                </a:solidFill>
                <a:latin typeface="+mn-lt"/>
              </a:rPr>
              <a:t>November</a:t>
            </a:r>
            <a:r>
              <a:rPr lang="en-US" altLang="en-US" sz="2000" dirty="0">
                <a:solidFill>
                  <a:srgbClr val="FFFFFF"/>
                </a:solidFill>
                <a:latin typeface="Myriad Pro" charset="0"/>
              </a:rPr>
              <a:t> </a:t>
            </a:r>
            <a:r>
              <a:rPr lang="en-US" altLang="en-US" sz="2000" dirty="0">
                <a:solidFill>
                  <a:srgbClr val="FFFFFF"/>
                </a:solidFill>
                <a:latin typeface="Calibri" panose="020F0502020204030204" pitchFamily="34" charset="0"/>
              </a:rPr>
              <a:t>16, 2020</a:t>
            </a:r>
          </a:p>
        </p:txBody>
      </p:sp>
      <p:pic>
        <p:nvPicPr>
          <p:cNvPr id="12" name="Picture 11">
            <a:extLst>
              <a:ext uri="{FF2B5EF4-FFF2-40B4-BE49-F238E27FC236}">
                <a16:creationId xmlns:a16="http://schemas.microsoft.com/office/drawing/2014/main" id="{E1965CDF-8AD8-4345-88AD-20F659C6956F}"/>
              </a:ext>
            </a:extLst>
          </p:cNvPr>
          <p:cNvPicPr>
            <a:picLocks noChangeAspect="1"/>
          </p:cNvPicPr>
          <p:nvPr/>
        </p:nvPicPr>
        <p:blipFill>
          <a:blip r:embed="rId4"/>
          <a:stretch>
            <a:fillRect/>
          </a:stretch>
        </p:blipFill>
        <p:spPr>
          <a:xfrm>
            <a:off x="5393752" y="5469180"/>
            <a:ext cx="121931" cy="1396105"/>
          </a:xfrm>
          <a:prstGeom prst="rect">
            <a:avLst/>
          </a:prstGeom>
        </p:spPr>
      </p:pic>
      <p:pic>
        <p:nvPicPr>
          <p:cNvPr id="8" name="Picture 7">
            <a:extLst>
              <a:ext uri="{FF2B5EF4-FFF2-40B4-BE49-F238E27FC236}">
                <a16:creationId xmlns:a16="http://schemas.microsoft.com/office/drawing/2014/main" id="{04C8670B-F8A4-48B7-88C3-EE1FEE1030D4}"/>
              </a:ext>
            </a:extLst>
          </p:cNvPr>
          <p:cNvPicPr>
            <a:picLocks noChangeAspect="1"/>
          </p:cNvPicPr>
          <p:nvPr/>
        </p:nvPicPr>
        <p:blipFill>
          <a:blip r:embed="rId5"/>
          <a:stretch>
            <a:fillRect/>
          </a:stretch>
        </p:blipFill>
        <p:spPr>
          <a:xfrm>
            <a:off x="-85870" y="-50432"/>
            <a:ext cx="9229869" cy="5483592"/>
          </a:xfrm>
          <a:prstGeom prst="rect">
            <a:avLst/>
          </a:prstGeom>
        </p:spPr>
      </p:pic>
      <p:sp>
        <p:nvSpPr>
          <p:cNvPr id="2" name="TextBox 1">
            <a:extLst>
              <a:ext uri="{FF2B5EF4-FFF2-40B4-BE49-F238E27FC236}">
                <a16:creationId xmlns:a16="http://schemas.microsoft.com/office/drawing/2014/main" id="{D7BBB9F3-A5A2-45F5-8659-0F39FDE203A4}"/>
              </a:ext>
            </a:extLst>
          </p:cNvPr>
          <p:cNvSpPr txBox="1"/>
          <p:nvPr/>
        </p:nvSpPr>
        <p:spPr>
          <a:xfrm>
            <a:off x="517011" y="5567067"/>
            <a:ext cx="4773743" cy="1200329"/>
          </a:xfrm>
          <a:prstGeom prst="rect">
            <a:avLst/>
          </a:prstGeom>
          <a:noFill/>
        </p:spPr>
        <p:txBody>
          <a:bodyPr wrap="none" rtlCol="0">
            <a:spAutoFit/>
          </a:bodyPr>
          <a:lstStyle/>
          <a:p>
            <a:pPr algn="r"/>
            <a:r>
              <a:rPr lang="en-US" sz="3600" b="1" dirty="0">
                <a:solidFill>
                  <a:schemeClr val="bg1">
                    <a:lumMod val="95000"/>
                  </a:schemeClr>
                </a:solidFill>
                <a:latin typeface="Calibri" panose="020F0502020204030204" pitchFamily="34" charset="0"/>
              </a:rPr>
              <a:t>Cybersecurity Essentials</a:t>
            </a:r>
          </a:p>
          <a:p>
            <a:pPr algn="r"/>
            <a:r>
              <a:rPr lang="en-US" sz="3600" b="1" dirty="0">
                <a:solidFill>
                  <a:schemeClr val="bg1">
                    <a:lumMod val="95000"/>
                  </a:schemeClr>
                </a:solidFill>
                <a:latin typeface="Calibri" panose="020F0502020204030204" pitchFamily="34" charset="0"/>
              </a:rPr>
              <a:t>for 2021</a:t>
            </a:r>
          </a:p>
        </p:txBody>
      </p:sp>
      <p:pic>
        <p:nvPicPr>
          <p:cNvPr id="4" name="Picture 3" descr="A picture containing text, clipart&#10;&#10;Description automatically generated">
            <a:extLst>
              <a:ext uri="{FF2B5EF4-FFF2-40B4-BE49-F238E27FC236}">
                <a16:creationId xmlns:a16="http://schemas.microsoft.com/office/drawing/2014/main" id="{E07DC8C9-D181-4E1D-89EC-7A2A18EDB3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18" y="90605"/>
            <a:ext cx="1760787" cy="1514460"/>
          </a:xfrm>
          <a:prstGeom prst="rect">
            <a:avLst/>
          </a:prstGeom>
        </p:spPr>
      </p:pic>
      <p:sp>
        <p:nvSpPr>
          <p:cNvPr id="6" name="TextBox 5">
            <a:extLst>
              <a:ext uri="{FF2B5EF4-FFF2-40B4-BE49-F238E27FC236}">
                <a16:creationId xmlns:a16="http://schemas.microsoft.com/office/drawing/2014/main" id="{7D33F6BB-D152-441A-8EE2-E9C54ED8EA9E}"/>
              </a:ext>
            </a:extLst>
          </p:cNvPr>
          <p:cNvSpPr txBox="1"/>
          <p:nvPr/>
        </p:nvSpPr>
        <p:spPr>
          <a:xfrm>
            <a:off x="7147030" y="6020410"/>
            <a:ext cx="1723100" cy="400110"/>
          </a:xfrm>
          <a:prstGeom prst="rect">
            <a:avLst/>
          </a:prstGeom>
          <a:noFill/>
        </p:spPr>
        <p:txBody>
          <a:bodyPr wrap="none" rtlCol="0">
            <a:spAutoFit/>
          </a:bodyPr>
          <a:lstStyle/>
          <a:p>
            <a:r>
              <a:rPr lang="en-US" sz="2000" dirty="0">
                <a:solidFill>
                  <a:schemeClr val="bg1"/>
                </a:solidFill>
                <a:latin typeface="+mj-lt"/>
              </a:rPr>
              <a:t>Ron Benvenisti</a:t>
            </a:r>
          </a:p>
        </p:txBody>
      </p:sp>
    </p:spTree>
    <p:extLst>
      <p:ext uri="{BB962C8B-B14F-4D97-AF65-F5344CB8AC3E}">
        <p14:creationId xmlns:p14="http://schemas.microsoft.com/office/powerpoint/2010/main" val="3231099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208E-F713-4557-AF18-DCF94DAD1B8C}"/>
              </a:ext>
            </a:extLst>
          </p:cNvPr>
          <p:cNvSpPr>
            <a:spLocks noGrp="1"/>
          </p:cNvSpPr>
          <p:nvPr>
            <p:ph type="title"/>
          </p:nvPr>
        </p:nvSpPr>
        <p:spPr>
          <a:xfrm>
            <a:off x="612843" y="150813"/>
            <a:ext cx="8073957" cy="700087"/>
          </a:xfrm>
        </p:spPr>
        <p:txBody>
          <a:bodyPr/>
          <a:lstStyle/>
          <a:p>
            <a:r>
              <a:rPr lang="en-US" sz="4400" b="1" dirty="0">
                <a:latin typeface="+mj-lt"/>
              </a:rPr>
              <a:t>Take Inventory of Your IT Assets </a:t>
            </a:r>
          </a:p>
        </p:txBody>
      </p:sp>
      <p:sp>
        <p:nvSpPr>
          <p:cNvPr id="5" name="Slide Number Placeholder 4">
            <a:extLst>
              <a:ext uri="{FF2B5EF4-FFF2-40B4-BE49-F238E27FC236}">
                <a16:creationId xmlns:a16="http://schemas.microsoft.com/office/drawing/2014/main" id="{F26B95CF-C6CD-4A71-8BD6-03AB7C477B67}"/>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10</a:t>
            </a:fld>
            <a:endParaRPr lang="en-US" dirty="0">
              <a:solidFill>
                <a:srgbClr val="BEDB40"/>
              </a:solidFill>
            </a:endParaRPr>
          </a:p>
        </p:txBody>
      </p:sp>
      <p:pic>
        <p:nvPicPr>
          <p:cNvPr id="7" name="Content Placeholder 6">
            <a:extLst>
              <a:ext uri="{FF2B5EF4-FFF2-40B4-BE49-F238E27FC236}">
                <a16:creationId xmlns:a16="http://schemas.microsoft.com/office/drawing/2014/main" id="{35F5BF43-42FB-43B6-95B7-5C8C005AA9BE}"/>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954088" y="995363"/>
            <a:ext cx="8189912" cy="5484812"/>
          </a:xfrm>
          <a:prstGeom prst="rect">
            <a:avLst/>
          </a:prstGeom>
        </p:spPr>
      </p:pic>
      <p:sp>
        <p:nvSpPr>
          <p:cNvPr id="6" name="TextBox 5">
            <a:extLst>
              <a:ext uri="{FF2B5EF4-FFF2-40B4-BE49-F238E27FC236}">
                <a16:creationId xmlns:a16="http://schemas.microsoft.com/office/drawing/2014/main" id="{D0CBF5EC-DBD7-46D1-B863-610DF3EE7C2C}"/>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3825594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208E-F713-4557-AF18-DCF94DAD1B8C}"/>
              </a:ext>
            </a:extLst>
          </p:cNvPr>
          <p:cNvSpPr>
            <a:spLocks noGrp="1"/>
          </p:cNvSpPr>
          <p:nvPr>
            <p:ph type="title"/>
          </p:nvPr>
        </p:nvSpPr>
        <p:spPr>
          <a:xfrm>
            <a:off x="-515566" y="110857"/>
            <a:ext cx="9581745" cy="700087"/>
          </a:xfrm>
        </p:spPr>
        <p:txBody>
          <a:bodyPr/>
          <a:lstStyle/>
          <a:p>
            <a:r>
              <a:rPr lang="en-US" sz="4400" b="1" dirty="0">
                <a:latin typeface="+mj-lt"/>
              </a:rPr>
              <a:t>Map the Real Impact Vectors with TVA</a:t>
            </a:r>
          </a:p>
        </p:txBody>
      </p:sp>
      <p:sp>
        <p:nvSpPr>
          <p:cNvPr id="5" name="Slide Number Placeholder 4">
            <a:extLst>
              <a:ext uri="{FF2B5EF4-FFF2-40B4-BE49-F238E27FC236}">
                <a16:creationId xmlns:a16="http://schemas.microsoft.com/office/drawing/2014/main" id="{F26B95CF-C6CD-4A71-8BD6-03AB7C477B67}"/>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11</a:t>
            </a:fld>
            <a:endParaRPr lang="en-US" dirty="0">
              <a:solidFill>
                <a:srgbClr val="BEDB40"/>
              </a:solidFill>
            </a:endParaRPr>
          </a:p>
        </p:txBody>
      </p:sp>
      <p:pic>
        <p:nvPicPr>
          <p:cNvPr id="7" name="Content Placeholder 6">
            <a:extLst>
              <a:ext uri="{FF2B5EF4-FFF2-40B4-BE49-F238E27FC236}">
                <a16:creationId xmlns:a16="http://schemas.microsoft.com/office/drawing/2014/main" id="{35F5BF43-42FB-43B6-95B7-5C8C005AA9BE}"/>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952500" y="995363"/>
            <a:ext cx="8191500" cy="5484812"/>
          </a:xfrm>
          <a:prstGeom prst="rect">
            <a:avLst/>
          </a:prstGeom>
        </p:spPr>
      </p:pic>
      <p:sp>
        <p:nvSpPr>
          <p:cNvPr id="18" name="Rectangle 17">
            <a:extLst>
              <a:ext uri="{FF2B5EF4-FFF2-40B4-BE49-F238E27FC236}">
                <a16:creationId xmlns:a16="http://schemas.microsoft.com/office/drawing/2014/main" id="{0D10D0D8-4C58-4794-B147-119DC2435FCB}"/>
              </a:ext>
            </a:extLst>
          </p:cNvPr>
          <p:cNvSpPr/>
          <p:nvPr/>
        </p:nvSpPr>
        <p:spPr>
          <a:xfrm>
            <a:off x="1360264" y="825501"/>
            <a:ext cx="5525566" cy="5476957"/>
          </a:xfrm>
          <a:prstGeom prst="rect">
            <a:avLst/>
          </a:prstGeom>
          <a:blipFill dpi="0" rotWithShape="1">
            <a:blip r:embed="rId3">
              <a:alphaModFix amt="59000"/>
            </a:blip>
            <a:srcRect/>
            <a:stretch>
              <a:fillRect/>
            </a:stretch>
          </a:blipFill>
          <a:ln>
            <a:solidFill>
              <a:schemeClr val="accent1">
                <a:shade val="95000"/>
                <a:satMod val="105000"/>
                <a:alpha val="1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8FF21E-11F0-463D-B228-C3DF4AB97810}"/>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3838906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ADD3-7841-41CD-98B9-F9C08624052D}"/>
              </a:ext>
            </a:extLst>
          </p:cNvPr>
          <p:cNvSpPr>
            <a:spLocks noGrp="1"/>
          </p:cNvSpPr>
          <p:nvPr>
            <p:ph type="title"/>
          </p:nvPr>
        </p:nvSpPr>
        <p:spPr/>
        <p:txBody>
          <a:bodyPr/>
          <a:lstStyle/>
          <a:p>
            <a:r>
              <a:rPr lang="en-US" sz="4400" b="1" dirty="0">
                <a:latin typeface="+mj-lt"/>
              </a:rPr>
              <a:t>Know Your Topology</a:t>
            </a:r>
          </a:p>
        </p:txBody>
      </p:sp>
      <p:sp>
        <p:nvSpPr>
          <p:cNvPr id="3" name="Slide Number Placeholder 2">
            <a:extLst>
              <a:ext uri="{FF2B5EF4-FFF2-40B4-BE49-F238E27FC236}">
                <a16:creationId xmlns:a16="http://schemas.microsoft.com/office/drawing/2014/main" id="{344F3978-2627-4704-AA91-458F907ADF8F}"/>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12</a:t>
            </a:fld>
            <a:endParaRPr lang="en-US" dirty="0">
              <a:solidFill>
                <a:srgbClr val="C4E169"/>
              </a:solidFill>
            </a:endParaRPr>
          </a:p>
        </p:txBody>
      </p:sp>
      <p:pic>
        <p:nvPicPr>
          <p:cNvPr id="5" name="Picture 4" descr="Diagram&#10;&#10;Description automatically generated">
            <a:extLst>
              <a:ext uri="{FF2B5EF4-FFF2-40B4-BE49-F238E27FC236}">
                <a16:creationId xmlns:a16="http://schemas.microsoft.com/office/drawing/2014/main" id="{451F54DD-6E90-4870-A931-365F53A4E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587" y="1181737"/>
            <a:ext cx="6600825" cy="5118370"/>
          </a:xfrm>
          <a:prstGeom prst="rect">
            <a:avLst/>
          </a:prstGeom>
        </p:spPr>
      </p:pic>
      <p:sp>
        <p:nvSpPr>
          <p:cNvPr id="6" name="TextBox 5">
            <a:extLst>
              <a:ext uri="{FF2B5EF4-FFF2-40B4-BE49-F238E27FC236}">
                <a16:creationId xmlns:a16="http://schemas.microsoft.com/office/drawing/2014/main" id="{D7E82F46-0475-401E-A6B3-B01D7E8EDB6E}"/>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3052713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E75B-C2AB-48BE-86B4-75C1F2BBCE4E}"/>
              </a:ext>
            </a:extLst>
          </p:cNvPr>
          <p:cNvSpPr>
            <a:spLocks noGrp="1"/>
          </p:cNvSpPr>
          <p:nvPr>
            <p:ph type="title"/>
          </p:nvPr>
        </p:nvSpPr>
        <p:spPr>
          <a:xfrm>
            <a:off x="1088136" y="155085"/>
            <a:ext cx="7958328" cy="700087"/>
          </a:xfrm>
        </p:spPr>
        <p:txBody>
          <a:bodyPr/>
          <a:lstStyle/>
          <a:p>
            <a:r>
              <a:rPr lang="en-US" sz="4400" b="1" dirty="0">
                <a:latin typeface="+mj-lt"/>
              </a:rPr>
              <a:t>Common Operating Picture</a:t>
            </a:r>
          </a:p>
        </p:txBody>
      </p:sp>
      <p:sp>
        <p:nvSpPr>
          <p:cNvPr id="3" name="Slide Number Placeholder 2">
            <a:extLst>
              <a:ext uri="{FF2B5EF4-FFF2-40B4-BE49-F238E27FC236}">
                <a16:creationId xmlns:a16="http://schemas.microsoft.com/office/drawing/2014/main" id="{198E6199-24F8-4B30-8396-B3D886A178C0}"/>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13</a:t>
            </a:fld>
            <a:endParaRPr lang="en-US" dirty="0">
              <a:solidFill>
                <a:srgbClr val="C4E169"/>
              </a:solidFill>
            </a:endParaRPr>
          </a:p>
        </p:txBody>
      </p:sp>
      <p:sp>
        <p:nvSpPr>
          <p:cNvPr id="8" name="Content Placeholder 2">
            <a:extLst>
              <a:ext uri="{FF2B5EF4-FFF2-40B4-BE49-F238E27FC236}">
                <a16:creationId xmlns:a16="http://schemas.microsoft.com/office/drawing/2014/main" id="{D2557046-AE93-4FA8-96C3-EB81A7A9EC53}"/>
              </a:ext>
            </a:extLst>
          </p:cNvPr>
          <p:cNvSpPr txBox="1">
            <a:spLocks/>
          </p:cNvSpPr>
          <p:nvPr/>
        </p:nvSpPr>
        <p:spPr>
          <a:xfrm>
            <a:off x="82913" y="3557844"/>
            <a:ext cx="5263279" cy="7542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pPr>
            <a:endParaRPr lang="en-US" sz="1800" dirty="0">
              <a:solidFill>
                <a:prstClr val="black"/>
              </a:solidFill>
              <a:latin typeface="Trebuchet MS" panose="020B0603020202020204"/>
            </a:endParaRPr>
          </a:p>
        </p:txBody>
      </p:sp>
      <p:sp>
        <p:nvSpPr>
          <p:cNvPr id="10" name="TextBox 9">
            <a:extLst>
              <a:ext uri="{FF2B5EF4-FFF2-40B4-BE49-F238E27FC236}">
                <a16:creationId xmlns:a16="http://schemas.microsoft.com/office/drawing/2014/main" id="{4935BB5A-0FCB-431C-A05A-618E23C20298}"/>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13" name="Picture 12" descr="A picture containing diagram&#10;&#10;Description automatically generated">
            <a:extLst>
              <a:ext uri="{FF2B5EF4-FFF2-40B4-BE49-F238E27FC236}">
                <a16:creationId xmlns:a16="http://schemas.microsoft.com/office/drawing/2014/main" id="{19698272-6DB5-46DF-B985-AFDC73B59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673" y="1309413"/>
            <a:ext cx="8145624" cy="5008307"/>
          </a:xfrm>
          <a:prstGeom prst="rect">
            <a:avLst/>
          </a:prstGeom>
        </p:spPr>
      </p:pic>
      <p:sp>
        <p:nvSpPr>
          <p:cNvPr id="6" name="Line Callout 1 16">
            <a:extLst>
              <a:ext uri="{FF2B5EF4-FFF2-40B4-BE49-F238E27FC236}">
                <a16:creationId xmlns:a16="http://schemas.microsoft.com/office/drawing/2014/main" id="{08193259-58B2-49D6-B28C-176650D7AADF}"/>
              </a:ext>
            </a:extLst>
          </p:cNvPr>
          <p:cNvSpPr/>
          <p:nvPr/>
        </p:nvSpPr>
        <p:spPr>
          <a:xfrm>
            <a:off x="6053073" y="1070357"/>
            <a:ext cx="2856984" cy="1005048"/>
          </a:xfrm>
          <a:prstGeom prst="borderCallout1">
            <a:avLst>
              <a:gd name="adj1" fmla="val 101496"/>
              <a:gd name="adj2" fmla="val 48829"/>
              <a:gd name="adj3" fmla="val 136689"/>
              <a:gd name="adj4" fmla="val 12365"/>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41275">
            <a:prstDash val="solid"/>
            <a:headEnd type="none" w="lg" len="lg"/>
            <a:tailEnd type="arrow"/>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Can you find the Vulnerability?</a:t>
            </a:r>
          </a:p>
          <a:p>
            <a:pPr marL="228600" indent="-228600">
              <a:buFont typeface="+mj-lt"/>
              <a:buAutoNum type="arabicPeriod"/>
            </a:pPr>
            <a:r>
              <a:rPr lang="en-US" sz="1200" dirty="0"/>
              <a:t>Visually Identify threats</a:t>
            </a:r>
          </a:p>
          <a:p>
            <a:pPr marL="228600" indent="-228600">
              <a:buFont typeface="+mj-lt"/>
              <a:buAutoNum type="arabicPeriod"/>
            </a:pPr>
            <a:r>
              <a:rPr lang="en-US" sz="1200" dirty="0"/>
              <a:t>Prioritize Mitigation</a:t>
            </a:r>
          </a:p>
          <a:p>
            <a:pPr marL="228600" indent="-228600">
              <a:buFont typeface="+mj-lt"/>
              <a:buAutoNum type="arabicPeriod"/>
            </a:pPr>
            <a:r>
              <a:rPr lang="en-US" sz="1200" dirty="0"/>
              <a:t>Strengthen Posture</a:t>
            </a:r>
          </a:p>
        </p:txBody>
      </p:sp>
    </p:spTree>
    <p:extLst>
      <p:ext uri="{BB962C8B-B14F-4D97-AF65-F5344CB8AC3E}">
        <p14:creationId xmlns:p14="http://schemas.microsoft.com/office/powerpoint/2010/main" val="1030453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Connector: Elbow 30">
            <a:extLst>
              <a:ext uri="{FF2B5EF4-FFF2-40B4-BE49-F238E27FC236}">
                <a16:creationId xmlns:a16="http://schemas.microsoft.com/office/drawing/2014/main" id="{558260F5-C318-4094-9025-591E2FCB862D}"/>
              </a:ext>
            </a:extLst>
          </p:cNvPr>
          <p:cNvCxnSpPr>
            <a:cxnSpLocks/>
          </p:cNvCxnSpPr>
          <p:nvPr/>
        </p:nvCxnSpPr>
        <p:spPr>
          <a:xfrm rot="10800000" flipV="1">
            <a:off x="8240622" y="1918048"/>
            <a:ext cx="633719" cy="377145"/>
          </a:xfrm>
          <a:prstGeom prst="bentConnector3">
            <a:avLst/>
          </a:prstGeom>
          <a:ln w="508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3ACE75B-C2AB-48BE-86B4-75C1F2BBCE4E}"/>
              </a:ext>
            </a:extLst>
          </p:cNvPr>
          <p:cNvSpPr>
            <a:spLocks noGrp="1"/>
          </p:cNvSpPr>
          <p:nvPr>
            <p:ph type="title"/>
          </p:nvPr>
        </p:nvSpPr>
        <p:spPr>
          <a:xfrm>
            <a:off x="-643812" y="155085"/>
            <a:ext cx="9787812" cy="700087"/>
          </a:xfrm>
        </p:spPr>
        <p:txBody>
          <a:bodyPr/>
          <a:lstStyle/>
          <a:p>
            <a:r>
              <a:rPr lang="en-US" sz="4000" b="1" dirty="0">
                <a:latin typeface="+mj-lt"/>
              </a:rPr>
              <a:t>Not a Common Operating Picture</a:t>
            </a:r>
          </a:p>
        </p:txBody>
      </p:sp>
      <p:sp>
        <p:nvSpPr>
          <p:cNvPr id="3" name="Slide Number Placeholder 2">
            <a:extLst>
              <a:ext uri="{FF2B5EF4-FFF2-40B4-BE49-F238E27FC236}">
                <a16:creationId xmlns:a16="http://schemas.microsoft.com/office/drawing/2014/main" id="{198E6199-24F8-4B30-8396-B3D886A178C0}"/>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14</a:t>
            </a:fld>
            <a:endParaRPr lang="en-US" dirty="0">
              <a:solidFill>
                <a:srgbClr val="C4E169"/>
              </a:solidFill>
            </a:endParaRPr>
          </a:p>
        </p:txBody>
      </p:sp>
      <p:sp>
        <p:nvSpPr>
          <p:cNvPr id="8" name="Content Placeholder 2">
            <a:extLst>
              <a:ext uri="{FF2B5EF4-FFF2-40B4-BE49-F238E27FC236}">
                <a16:creationId xmlns:a16="http://schemas.microsoft.com/office/drawing/2014/main" id="{D2557046-AE93-4FA8-96C3-EB81A7A9EC53}"/>
              </a:ext>
            </a:extLst>
          </p:cNvPr>
          <p:cNvSpPr txBox="1">
            <a:spLocks/>
          </p:cNvSpPr>
          <p:nvPr/>
        </p:nvSpPr>
        <p:spPr>
          <a:xfrm>
            <a:off x="82913" y="3557844"/>
            <a:ext cx="5263279" cy="7542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pPr>
            <a:endParaRPr lang="en-US" sz="1800" dirty="0">
              <a:solidFill>
                <a:prstClr val="black"/>
              </a:solidFill>
              <a:latin typeface="Trebuchet MS" panose="020B0603020202020204"/>
            </a:endParaRPr>
          </a:p>
        </p:txBody>
      </p:sp>
      <p:sp>
        <p:nvSpPr>
          <p:cNvPr id="10" name="TextBox 9">
            <a:extLst>
              <a:ext uri="{FF2B5EF4-FFF2-40B4-BE49-F238E27FC236}">
                <a16:creationId xmlns:a16="http://schemas.microsoft.com/office/drawing/2014/main" id="{4935BB5A-0FCB-431C-A05A-618E23C20298}"/>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5" name="Picture 4" descr="Diagram&#10;&#10;Description automatically generated">
            <a:extLst>
              <a:ext uri="{FF2B5EF4-FFF2-40B4-BE49-F238E27FC236}">
                <a16:creationId xmlns:a16="http://schemas.microsoft.com/office/drawing/2014/main" id="{38CDF7AF-5FB0-4051-A8E5-9AC18BD17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94" y="992223"/>
            <a:ext cx="7984426" cy="5508831"/>
          </a:xfrm>
          <a:prstGeom prst="rect">
            <a:avLst/>
          </a:prstGeom>
        </p:spPr>
      </p:pic>
      <p:sp>
        <p:nvSpPr>
          <p:cNvPr id="7" name="Rectangle: Rounded Corners 6">
            <a:extLst>
              <a:ext uri="{FF2B5EF4-FFF2-40B4-BE49-F238E27FC236}">
                <a16:creationId xmlns:a16="http://schemas.microsoft.com/office/drawing/2014/main" id="{D6AF7A4A-5752-40F6-A3E9-F3861ACEB675}"/>
              </a:ext>
            </a:extLst>
          </p:cNvPr>
          <p:cNvSpPr/>
          <p:nvPr/>
        </p:nvSpPr>
        <p:spPr>
          <a:xfrm>
            <a:off x="289641" y="1763486"/>
            <a:ext cx="7992179" cy="4737568"/>
          </a:xfrm>
          <a:prstGeom prst="round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ine Callout 1 16">
            <a:extLst>
              <a:ext uri="{FF2B5EF4-FFF2-40B4-BE49-F238E27FC236}">
                <a16:creationId xmlns:a16="http://schemas.microsoft.com/office/drawing/2014/main" id="{08193259-58B2-49D6-B28C-176650D7AADF}"/>
              </a:ext>
            </a:extLst>
          </p:cNvPr>
          <p:cNvSpPr/>
          <p:nvPr/>
        </p:nvSpPr>
        <p:spPr>
          <a:xfrm>
            <a:off x="6069834" y="992223"/>
            <a:ext cx="2856984" cy="1005048"/>
          </a:xfrm>
          <a:prstGeom prst="borderCallout1">
            <a:avLst>
              <a:gd name="adj1" fmla="val 145130"/>
              <a:gd name="adj2" fmla="val 86713"/>
              <a:gd name="adj3" fmla="val 211887"/>
              <a:gd name="adj4" fmla="val 91726"/>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41275">
            <a:noFill/>
            <a:prstDash val="solid"/>
            <a:headEnd type="none" w="lg" len="lg"/>
            <a:tailEnd type="arrow"/>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Can you find the Vulnerability?</a:t>
            </a:r>
          </a:p>
          <a:p>
            <a:pPr marL="228600" indent="-228600">
              <a:buClr>
                <a:schemeClr val="bg1"/>
              </a:buClr>
              <a:buSzPct val="126000"/>
              <a:buFont typeface="Wingdings" panose="05000000000000000000" pitchFamily="2" charset="2"/>
              <a:buChar char=""/>
            </a:pPr>
            <a:r>
              <a:rPr lang="en-US" sz="1200" dirty="0"/>
              <a:t>Visually Identify threats ?????</a:t>
            </a:r>
          </a:p>
          <a:p>
            <a:pPr marL="228600" indent="-228600">
              <a:buClr>
                <a:schemeClr val="bg1"/>
              </a:buClr>
              <a:buSzPct val="126000"/>
              <a:buFont typeface="Wingdings" panose="05000000000000000000" pitchFamily="2" charset="2"/>
              <a:buChar char=""/>
            </a:pPr>
            <a:r>
              <a:rPr lang="en-US" sz="1200" dirty="0"/>
              <a:t>Prioritize Mitigation ?????</a:t>
            </a:r>
          </a:p>
          <a:p>
            <a:pPr marL="228600" indent="-228600">
              <a:buClr>
                <a:schemeClr val="bg1"/>
              </a:buClr>
              <a:buSzPct val="126000"/>
              <a:buFont typeface="Wingdings" panose="05000000000000000000" pitchFamily="2" charset="2"/>
              <a:buChar char=""/>
            </a:pPr>
            <a:r>
              <a:rPr lang="en-US" sz="1200" dirty="0"/>
              <a:t>Strengthen Posture ?????</a:t>
            </a:r>
          </a:p>
        </p:txBody>
      </p:sp>
      <p:sp>
        <p:nvSpPr>
          <p:cNvPr id="9" name="TextBox 8">
            <a:extLst>
              <a:ext uri="{FF2B5EF4-FFF2-40B4-BE49-F238E27FC236}">
                <a16:creationId xmlns:a16="http://schemas.microsoft.com/office/drawing/2014/main" id="{A89B3E39-9537-4EDD-8FB4-07D8D71C9DCB}"/>
              </a:ext>
            </a:extLst>
          </p:cNvPr>
          <p:cNvSpPr txBox="1"/>
          <p:nvPr/>
        </p:nvSpPr>
        <p:spPr>
          <a:xfrm>
            <a:off x="4016309" y="5011185"/>
            <a:ext cx="6699270" cy="923330"/>
          </a:xfrm>
          <a:prstGeom prst="rect">
            <a:avLst/>
          </a:prstGeom>
          <a:noFill/>
        </p:spPr>
        <p:txBody>
          <a:bodyPr wrap="square" rtlCol="0">
            <a:spAutoFit/>
          </a:bodyPr>
          <a:lstStyle/>
          <a:p>
            <a:r>
              <a:rPr lang="en-US" dirty="0">
                <a:solidFill>
                  <a:schemeClr val="bg2">
                    <a:lumMod val="10000"/>
                  </a:schemeClr>
                </a:solidFill>
              </a:rPr>
              <a:t>2020 </a:t>
            </a:r>
            <a:r>
              <a:rPr lang="en-US" b="1" dirty="0">
                <a:solidFill>
                  <a:schemeClr val="bg2">
                    <a:lumMod val="10000"/>
                  </a:schemeClr>
                </a:solidFill>
              </a:rPr>
              <a:t>Dominion</a:t>
            </a:r>
            <a:r>
              <a:rPr lang="en-US" dirty="0">
                <a:solidFill>
                  <a:schemeClr val="bg2">
                    <a:lumMod val="10000"/>
                  </a:schemeClr>
                </a:solidFill>
              </a:rPr>
              <a:t> Election Topology </a:t>
            </a:r>
          </a:p>
          <a:p>
            <a:r>
              <a:rPr lang="en-US" sz="1200" dirty="0">
                <a:solidFill>
                  <a:schemeClr val="bg2">
                    <a:lumMod val="10000"/>
                  </a:schemeClr>
                </a:solidFill>
              </a:rPr>
              <a:t>Courtesy of:</a:t>
            </a:r>
            <a:r>
              <a:rPr lang="en-US" dirty="0">
                <a:solidFill>
                  <a:schemeClr val="bg2">
                    <a:lumMod val="10000"/>
                  </a:schemeClr>
                </a:solidFill>
              </a:rPr>
              <a:t> </a:t>
            </a:r>
          </a:p>
          <a:p>
            <a:r>
              <a:rPr lang="en-US" dirty="0">
                <a:solidFill>
                  <a:schemeClr val="bg2">
                    <a:lumMod val="10000"/>
                  </a:schemeClr>
                </a:solidFill>
              </a:rPr>
              <a:t>Allied Security Operations Group </a:t>
            </a:r>
          </a:p>
        </p:txBody>
      </p:sp>
      <p:sp>
        <p:nvSpPr>
          <p:cNvPr id="14" name="TextBox 13">
            <a:extLst>
              <a:ext uri="{FF2B5EF4-FFF2-40B4-BE49-F238E27FC236}">
                <a16:creationId xmlns:a16="http://schemas.microsoft.com/office/drawing/2014/main" id="{F6A5F1C9-F408-406A-8A15-FF633A48FF16}"/>
              </a:ext>
            </a:extLst>
          </p:cNvPr>
          <p:cNvSpPr txBox="1"/>
          <p:nvPr/>
        </p:nvSpPr>
        <p:spPr>
          <a:xfrm>
            <a:off x="5476464" y="5613985"/>
            <a:ext cx="2143536" cy="1200329"/>
          </a:xfrm>
          <a:prstGeom prst="rect">
            <a:avLst/>
          </a:prstGeom>
          <a:noFill/>
        </p:spPr>
        <p:txBody>
          <a:bodyPr wrap="none" rtlCol="0">
            <a:spAutoFit/>
          </a:bodyPr>
          <a:lstStyle/>
          <a:p>
            <a:r>
              <a:rPr lang="en-US" sz="5400" dirty="0">
                <a:solidFill>
                  <a:srgbClr val="EEC100"/>
                </a:solidFill>
                <a:latin typeface="Arboria Bold" pitchFamily="50" charset="0"/>
              </a:rPr>
              <a:t>ASOG</a:t>
            </a:r>
            <a:endParaRPr lang="en-US" sz="5400" b="1" u="sng" dirty="0">
              <a:solidFill>
                <a:srgbClr val="EEC100"/>
              </a:solidFill>
              <a:latin typeface="Arboria Bold" pitchFamily="50" charset="0"/>
            </a:endParaRPr>
          </a:p>
          <a:p>
            <a:endParaRPr lang="en-US" dirty="0"/>
          </a:p>
        </p:txBody>
      </p:sp>
      <p:sp>
        <p:nvSpPr>
          <p:cNvPr id="15" name="TextBox 14">
            <a:extLst>
              <a:ext uri="{FF2B5EF4-FFF2-40B4-BE49-F238E27FC236}">
                <a16:creationId xmlns:a16="http://schemas.microsoft.com/office/drawing/2014/main" id="{082BEBA5-A2D4-4740-BCEF-A4F02E5E9A4E}"/>
              </a:ext>
            </a:extLst>
          </p:cNvPr>
          <p:cNvSpPr txBox="1"/>
          <p:nvPr/>
        </p:nvSpPr>
        <p:spPr>
          <a:xfrm rot="20353799">
            <a:off x="226300" y="1880160"/>
            <a:ext cx="2283685" cy="1572250"/>
          </a:xfrm>
          <a:prstGeom prst="rect">
            <a:avLst/>
          </a:prstGeom>
          <a:noFill/>
        </p:spPr>
        <p:txBody>
          <a:bodyPr wrap="square" rtlCol="0">
            <a:spAutoFit/>
          </a:bodyPr>
          <a:lstStyle/>
          <a:p>
            <a:r>
              <a:rPr lang="en-US" sz="9600" spc="-300" dirty="0">
                <a:solidFill>
                  <a:srgbClr val="FF0000"/>
                </a:solidFill>
                <a:effectLst>
                  <a:glow rad="228600">
                    <a:schemeClr val="accent2">
                      <a:satMod val="175000"/>
                      <a:alpha val="16000"/>
                    </a:schemeClr>
                  </a:glow>
                </a:effectLst>
                <a:latin typeface="+mj-lt"/>
              </a:rPr>
              <a:t>???!</a:t>
            </a:r>
          </a:p>
        </p:txBody>
      </p:sp>
    </p:spTree>
    <p:extLst>
      <p:ext uri="{BB962C8B-B14F-4D97-AF65-F5344CB8AC3E}">
        <p14:creationId xmlns:p14="http://schemas.microsoft.com/office/powerpoint/2010/main" val="1246076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E75B-C2AB-48BE-86B4-75C1F2BBCE4E}"/>
              </a:ext>
            </a:extLst>
          </p:cNvPr>
          <p:cNvSpPr>
            <a:spLocks noGrp="1"/>
          </p:cNvSpPr>
          <p:nvPr>
            <p:ph type="title"/>
          </p:nvPr>
        </p:nvSpPr>
        <p:spPr>
          <a:xfrm>
            <a:off x="-643812" y="155085"/>
            <a:ext cx="9787812" cy="700087"/>
          </a:xfrm>
        </p:spPr>
        <p:txBody>
          <a:bodyPr/>
          <a:lstStyle/>
          <a:p>
            <a:r>
              <a:rPr lang="en-US" sz="4000" b="1" dirty="0">
                <a:latin typeface="+mj-lt"/>
              </a:rPr>
              <a:t>Totally Unsecured</a:t>
            </a:r>
          </a:p>
        </p:txBody>
      </p:sp>
      <p:sp>
        <p:nvSpPr>
          <p:cNvPr id="3" name="Slide Number Placeholder 2">
            <a:extLst>
              <a:ext uri="{FF2B5EF4-FFF2-40B4-BE49-F238E27FC236}">
                <a16:creationId xmlns:a16="http://schemas.microsoft.com/office/drawing/2014/main" id="{198E6199-24F8-4B30-8396-B3D886A178C0}"/>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15</a:t>
            </a:fld>
            <a:endParaRPr lang="en-US" dirty="0">
              <a:solidFill>
                <a:srgbClr val="C4E169"/>
              </a:solidFill>
            </a:endParaRPr>
          </a:p>
        </p:txBody>
      </p:sp>
      <p:sp>
        <p:nvSpPr>
          <p:cNvPr id="8" name="Content Placeholder 2">
            <a:extLst>
              <a:ext uri="{FF2B5EF4-FFF2-40B4-BE49-F238E27FC236}">
                <a16:creationId xmlns:a16="http://schemas.microsoft.com/office/drawing/2014/main" id="{D2557046-AE93-4FA8-96C3-EB81A7A9EC53}"/>
              </a:ext>
            </a:extLst>
          </p:cNvPr>
          <p:cNvSpPr txBox="1">
            <a:spLocks/>
          </p:cNvSpPr>
          <p:nvPr/>
        </p:nvSpPr>
        <p:spPr>
          <a:xfrm>
            <a:off x="82913" y="3557844"/>
            <a:ext cx="5263279" cy="7542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pPr>
            <a:endParaRPr lang="en-US" sz="1800" dirty="0">
              <a:solidFill>
                <a:prstClr val="black"/>
              </a:solidFill>
              <a:latin typeface="Trebuchet MS" panose="020B0603020202020204"/>
            </a:endParaRPr>
          </a:p>
        </p:txBody>
      </p:sp>
      <p:sp>
        <p:nvSpPr>
          <p:cNvPr id="10" name="TextBox 9">
            <a:extLst>
              <a:ext uri="{FF2B5EF4-FFF2-40B4-BE49-F238E27FC236}">
                <a16:creationId xmlns:a16="http://schemas.microsoft.com/office/drawing/2014/main" id="{4935BB5A-0FCB-431C-A05A-618E23C20298}"/>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11" name="Picture 10" descr="A picture containing graphical user interface&#10;&#10;Description automatically generated">
            <a:extLst>
              <a:ext uri="{FF2B5EF4-FFF2-40B4-BE49-F238E27FC236}">
                <a16:creationId xmlns:a16="http://schemas.microsoft.com/office/drawing/2014/main" id="{ED267CD9-378A-4113-959A-8AB36E293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836" y="831432"/>
            <a:ext cx="7981813" cy="5746905"/>
          </a:xfrm>
          <a:prstGeom prst="rect">
            <a:avLst/>
          </a:prstGeom>
        </p:spPr>
      </p:pic>
      <p:sp>
        <p:nvSpPr>
          <p:cNvPr id="12" name="Rectangle 11">
            <a:extLst>
              <a:ext uri="{FF2B5EF4-FFF2-40B4-BE49-F238E27FC236}">
                <a16:creationId xmlns:a16="http://schemas.microsoft.com/office/drawing/2014/main" id="{4E5618C0-F844-4E27-A0B6-1B9EA0124F6E}"/>
              </a:ext>
            </a:extLst>
          </p:cNvPr>
          <p:cNvSpPr/>
          <p:nvPr/>
        </p:nvSpPr>
        <p:spPr>
          <a:xfrm>
            <a:off x="4302579" y="1143000"/>
            <a:ext cx="4098471" cy="14864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59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E75B-C2AB-48BE-86B4-75C1F2BBCE4E}"/>
              </a:ext>
            </a:extLst>
          </p:cNvPr>
          <p:cNvSpPr>
            <a:spLocks noGrp="1"/>
          </p:cNvSpPr>
          <p:nvPr>
            <p:ph type="title"/>
          </p:nvPr>
        </p:nvSpPr>
        <p:spPr>
          <a:xfrm>
            <a:off x="1088136" y="155085"/>
            <a:ext cx="7958328" cy="700087"/>
          </a:xfrm>
        </p:spPr>
        <p:txBody>
          <a:bodyPr/>
          <a:lstStyle/>
          <a:p>
            <a:r>
              <a:rPr lang="en-US" sz="4400" b="1" dirty="0">
                <a:latin typeface="+mj-lt"/>
              </a:rPr>
              <a:t>No Nothing</a:t>
            </a:r>
          </a:p>
        </p:txBody>
      </p:sp>
      <p:sp>
        <p:nvSpPr>
          <p:cNvPr id="3" name="Slide Number Placeholder 2">
            <a:extLst>
              <a:ext uri="{FF2B5EF4-FFF2-40B4-BE49-F238E27FC236}">
                <a16:creationId xmlns:a16="http://schemas.microsoft.com/office/drawing/2014/main" id="{198E6199-24F8-4B30-8396-B3D886A178C0}"/>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16</a:t>
            </a:fld>
            <a:endParaRPr lang="en-US" dirty="0">
              <a:solidFill>
                <a:srgbClr val="C4E169"/>
              </a:solidFill>
            </a:endParaRPr>
          </a:p>
        </p:txBody>
      </p:sp>
      <p:sp>
        <p:nvSpPr>
          <p:cNvPr id="8" name="Content Placeholder 2">
            <a:extLst>
              <a:ext uri="{FF2B5EF4-FFF2-40B4-BE49-F238E27FC236}">
                <a16:creationId xmlns:a16="http://schemas.microsoft.com/office/drawing/2014/main" id="{D2557046-AE93-4FA8-96C3-EB81A7A9EC53}"/>
              </a:ext>
            </a:extLst>
          </p:cNvPr>
          <p:cNvSpPr txBox="1">
            <a:spLocks/>
          </p:cNvSpPr>
          <p:nvPr/>
        </p:nvSpPr>
        <p:spPr>
          <a:xfrm>
            <a:off x="82913" y="3557844"/>
            <a:ext cx="5263279" cy="7542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pPr>
            <a:endParaRPr lang="en-US" sz="1800" dirty="0">
              <a:solidFill>
                <a:prstClr val="black"/>
              </a:solidFill>
              <a:latin typeface="Trebuchet MS" panose="020B0603020202020204"/>
            </a:endParaRPr>
          </a:p>
        </p:txBody>
      </p:sp>
      <p:sp>
        <p:nvSpPr>
          <p:cNvPr id="10" name="TextBox 9">
            <a:extLst>
              <a:ext uri="{FF2B5EF4-FFF2-40B4-BE49-F238E27FC236}">
                <a16:creationId xmlns:a16="http://schemas.microsoft.com/office/drawing/2014/main" id="{4935BB5A-0FCB-431C-A05A-618E23C20298}"/>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
        <p:nvSpPr>
          <p:cNvPr id="9" name="TextBox 8">
            <a:extLst>
              <a:ext uri="{FF2B5EF4-FFF2-40B4-BE49-F238E27FC236}">
                <a16:creationId xmlns:a16="http://schemas.microsoft.com/office/drawing/2014/main" id="{A89B3E39-9537-4EDD-8FB4-07D8D71C9DCB}"/>
              </a:ext>
            </a:extLst>
          </p:cNvPr>
          <p:cNvSpPr txBox="1"/>
          <p:nvPr/>
        </p:nvSpPr>
        <p:spPr>
          <a:xfrm>
            <a:off x="0" y="1039324"/>
            <a:ext cx="9144000" cy="5447645"/>
          </a:xfrm>
          <a:prstGeom prst="rect">
            <a:avLst/>
          </a:prstGeom>
          <a:noFill/>
        </p:spPr>
        <p:txBody>
          <a:bodyPr wrap="square" rtlCol="0">
            <a:spAutoFit/>
          </a:bodyPr>
          <a:lstStyle/>
          <a:p>
            <a:pPr algn="ctr"/>
            <a:r>
              <a:rPr lang="en-US" sz="2400" b="1" dirty="0">
                <a:latin typeface="+mj-lt"/>
              </a:rPr>
              <a:t>The creation of the </a:t>
            </a:r>
            <a:r>
              <a:rPr lang="en-US" sz="2400" b="1" dirty="0">
                <a:solidFill>
                  <a:srgbClr val="FF0000"/>
                </a:solidFill>
                <a:latin typeface="+mj-lt"/>
              </a:rPr>
              <a:t>Help America Vote Act (HAVA) </a:t>
            </a:r>
            <a:r>
              <a:rPr lang="en-US" sz="2400" b="1" dirty="0">
                <a:latin typeface="+mj-lt"/>
              </a:rPr>
              <a:t>in 2002 </a:t>
            </a:r>
          </a:p>
          <a:p>
            <a:pPr algn="ctr"/>
            <a:r>
              <a:rPr lang="en-US" sz="2400" b="1" dirty="0">
                <a:latin typeface="+mj-lt"/>
              </a:rPr>
              <a:t>under the Bush-2 Regime, removed from the American</a:t>
            </a:r>
          </a:p>
          <a:p>
            <a:pPr algn="ctr"/>
            <a:r>
              <a:rPr lang="en-US" sz="2400" b="1" dirty="0">
                <a:latin typeface="+mj-lt"/>
              </a:rPr>
              <a:t> people all semblance of honest and secure elections</a:t>
            </a:r>
          </a:p>
          <a:p>
            <a:pPr algn="ctr"/>
            <a:r>
              <a:rPr lang="en-US" sz="2400" b="1" dirty="0">
                <a:latin typeface="+mj-lt"/>
              </a:rPr>
              <a:t> in America. </a:t>
            </a:r>
          </a:p>
          <a:p>
            <a:pPr algn="ctr"/>
            <a:endParaRPr lang="en-US" sz="2400" b="1" dirty="0">
              <a:latin typeface="+mj-lt"/>
            </a:endParaRPr>
          </a:p>
          <a:p>
            <a:pPr algn="ctr"/>
            <a:r>
              <a:rPr lang="en-US" sz="2800" b="1" i="1" dirty="0">
                <a:latin typeface="+mj-lt"/>
              </a:rPr>
              <a:t>The entire election process went cyber with no </a:t>
            </a:r>
          </a:p>
          <a:p>
            <a:pPr algn="ctr"/>
            <a:r>
              <a:rPr lang="en-US" sz="2800" b="1" i="1" dirty="0">
                <a:latin typeface="+mj-lt"/>
              </a:rPr>
              <a:t>standards of security or transparency installed to ensure</a:t>
            </a:r>
          </a:p>
          <a:p>
            <a:pPr algn="ctr"/>
            <a:r>
              <a:rPr lang="en-US" sz="2800" b="1" i="1" dirty="0">
                <a:latin typeface="+mj-lt"/>
              </a:rPr>
              <a:t>and guarantee election non-tampering. </a:t>
            </a:r>
          </a:p>
          <a:p>
            <a:pPr algn="ctr"/>
            <a:endParaRPr lang="en-US" sz="2400" b="1" i="1" dirty="0">
              <a:latin typeface="+mj-lt"/>
            </a:endParaRPr>
          </a:p>
          <a:p>
            <a:pPr algn="ctr"/>
            <a:r>
              <a:rPr lang="en-US" sz="2400" b="1" dirty="0">
                <a:latin typeface="+mj-lt"/>
              </a:rPr>
              <a:t>All of our assumed 'secure’ </a:t>
            </a:r>
          </a:p>
          <a:p>
            <a:pPr algn="ctr"/>
            <a:r>
              <a:rPr lang="en-US" sz="2400" b="1" dirty="0">
                <a:latin typeface="+mj-lt"/>
              </a:rPr>
              <a:t>election results are handled by </a:t>
            </a:r>
            <a:r>
              <a:rPr lang="en-US" sz="2400" b="1" i="1" dirty="0">
                <a:latin typeface="+mj-lt"/>
              </a:rPr>
              <a:t>private contractors outside of </a:t>
            </a:r>
          </a:p>
          <a:p>
            <a:pPr algn="ctr"/>
            <a:r>
              <a:rPr lang="en-US" sz="2400" b="1" i="1" dirty="0">
                <a:latin typeface="+mj-lt"/>
              </a:rPr>
              <a:t>the United States</a:t>
            </a:r>
            <a:r>
              <a:rPr lang="en-US" sz="2400" b="1" dirty="0">
                <a:latin typeface="+mj-lt"/>
              </a:rPr>
              <a:t> that we have ZERO control or oversight over.</a:t>
            </a:r>
          </a:p>
          <a:p>
            <a:pPr algn="ctr"/>
            <a:endParaRPr lang="en-US" sz="2400" b="1" dirty="0">
              <a:latin typeface="+mj-lt"/>
            </a:endParaRPr>
          </a:p>
          <a:p>
            <a:pPr algn="ctr"/>
            <a:r>
              <a:rPr lang="en-US" sz="2400" b="1" dirty="0">
                <a:solidFill>
                  <a:srgbClr val="FF0000"/>
                </a:solidFill>
                <a:latin typeface="+mj-lt"/>
              </a:rPr>
              <a:t>This same system is in use in 2020 with zero cyber protections. </a:t>
            </a:r>
          </a:p>
        </p:txBody>
      </p:sp>
    </p:spTree>
    <p:extLst>
      <p:ext uri="{BB962C8B-B14F-4D97-AF65-F5344CB8AC3E}">
        <p14:creationId xmlns:p14="http://schemas.microsoft.com/office/powerpoint/2010/main" val="576760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E75B-C2AB-48BE-86B4-75C1F2BBCE4E}"/>
              </a:ext>
            </a:extLst>
          </p:cNvPr>
          <p:cNvSpPr>
            <a:spLocks noGrp="1"/>
          </p:cNvSpPr>
          <p:nvPr>
            <p:ph type="title"/>
          </p:nvPr>
        </p:nvSpPr>
        <p:spPr>
          <a:xfrm>
            <a:off x="48767" y="212235"/>
            <a:ext cx="9046464" cy="700087"/>
          </a:xfrm>
        </p:spPr>
        <p:txBody>
          <a:bodyPr/>
          <a:lstStyle/>
          <a:p>
            <a:r>
              <a:rPr lang="en-US" sz="3600" b="1" dirty="0">
                <a:latin typeface="+mj-lt"/>
              </a:rPr>
              <a:t>Just 3 Days Before the Election It’s Even Worse</a:t>
            </a:r>
          </a:p>
        </p:txBody>
      </p:sp>
      <p:sp>
        <p:nvSpPr>
          <p:cNvPr id="3" name="Slide Number Placeholder 2">
            <a:extLst>
              <a:ext uri="{FF2B5EF4-FFF2-40B4-BE49-F238E27FC236}">
                <a16:creationId xmlns:a16="http://schemas.microsoft.com/office/drawing/2014/main" id="{198E6199-24F8-4B30-8396-B3D886A178C0}"/>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17</a:t>
            </a:fld>
            <a:endParaRPr lang="en-US" dirty="0">
              <a:solidFill>
                <a:srgbClr val="C4E169"/>
              </a:solidFill>
            </a:endParaRPr>
          </a:p>
        </p:txBody>
      </p:sp>
      <p:sp>
        <p:nvSpPr>
          <p:cNvPr id="8" name="Content Placeholder 2">
            <a:extLst>
              <a:ext uri="{FF2B5EF4-FFF2-40B4-BE49-F238E27FC236}">
                <a16:creationId xmlns:a16="http://schemas.microsoft.com/office/drawing/2014/main" id="{D2557046-AE93-4FA8-96C3-EB81A7A9EC53}"/>
              </a:ext>
            </a:extLst>
          </p:cNvPr>
          <p:cNvSpPr txBox="1">
            <a:spLocks/>
          </p:cNvSpPr>
          <p:nvPr/>
        </p:nvSpPr>
        <p:spPr>
          <a:xfrm>
            <a:off x="82913" y="3557844"/>
            <a:ext cx="5263279" cy="7542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pPr>
            <a:endParaRPr lang="en-US" sz="1800" dirty="0">
              <a:solidFill>
                <a:prstClr val="black"/>
              </a:solidFill>
              <a:latin typeface="Trebuchet MS" panose="020B0603020202020204"/>
            </a:endParaRPr>
          </a:p>
        </p:txBody>
      </p:sp>
      <p:sp>
        <p:nvSpPr>
          <p:cNvPr id="10" name="TextBox 9">
            <a:extLst>
              <a:ext uri="{FF2B5EF4-FFF2-40B4-BE49-F238E27FC236}">
                <a16:creationId xmlns:a16="http://schemas.microsoft.com/office/drawing/2014/main" id="{4935BB5A-0FCB-431C-A05A-618E23C20298}"/>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5" name="Picture 4" descr="Map&#10;&#10;Description automatically generated">
            <a:extLst>
              <a:ext uri="{FF2B5EF4-FFF2-40B4-BE49-F238E27FC236}">
                <a16:creationId xmlns:a16="http://schemas.microsoft.com/office/drawing/2014/main" id="{24C40AD6-B47C-49CE-84B1-C7E5C021D0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696" y="850762"/>
            <a:ext cx="8776607" cy="5608424"/>
          </a:xfrm>
          <a:prstGeom prst="rect">
            <a:avLst/>
          </a:prstGeom>
        </p:spPr>
      </p:pic>
    </p:spTree>
    <p:extLst>
      <p:ext uri="{BB962C8B-B14F-4D97-AF65-F5344CB8AC3E}">
        <p14:creationId xmlns:p14="http://schemas.microsoft.com/office/powerpoint/2010/main" val="1941424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66D5E-7F4D-496D-AEC1-94AE5F76E7C4}"/>
              </a:ext>
            </a:extLst>
          </p:cNvPr>
          <p:cNvPicPr>
            <a:picLocks noChangeAspect="1"/>
          </p:cNvPicPr>
          <p:nvPr/>
        </p:nvPicPr>
        <p:blipFill>
          <a:blip r:embed="rId2"/>
          <a:stretch>
            <a:fillRect/>
          </a:stretch>
        </p:blipFill>
        <p:spPr>
          <a:xfrm>
            <a:off x="2645665" y="1590007"/>
            <a:ext cx="5864352" cy="4078547"/>
          </a:xfrm>
          <a:prstGeom prst="rect">
            <a:avLst/>
          </a:prstGeom>
        </p:spPr>
      </p:pic>
      <p:sp>
        <p:nvSpPr>
          <p:cNvPr id="2" name="Title 1">
            <a:extLst>
              <a:ext uri="{FF2B5EF4-FFF2-40B4-BE49-F238E27FC236}">
                <a16:creationId xmlns:a16="http://schemas.microsoft.com/office/drawing/2014/main" id="{F3ACE75B-C2AB-48BE-86B4-75C1F2BBCE4E}"/>
              </a:ext>
            </a:extLst>
          </p:cNvPr>
          <p:cNvSpPr>
            <a:spLocks noGrp="1"/>
          </p:cNvSpPr>
          <p:nvPr>
            <p:ph type="title"/>
          </p:nvPr>
        </p:nvSpPr>
        <p:spPr>
          <a:xfrm>
            <a:off x="-64008" y="113494"/>
            <a:ext cx="9259824" cy="700087"/>
          </a:xfrm>
        </p:spPr>
        <p:txBody>
          <a:bodyPr/>
          <a:lstStyle/>
          <a:p>
            <a:r>
              <a:rPr lang="en-US" sz="3600" b="1" dirty="0">
                <a:latin typeface="+mj-lt"/>
              </a:rPr>
              <a:t>Put in Context, Prioritize it, Take Action Now???</a:t>
            </a:r>
          </a:p>
        </p:txBody>
      </p:sp>
      <p:sp>
        <p:nvSpPr>
          <p:cNvPr id="3" name="Slide Number Placeholder 2">
            <a:extLst>
              <a:ext uri="{FF2B5EF4-FFF2-40B4-BE49-F238E27FC236}">
                <a16:creationId xmlns:a16="http://schemas.microsoft.com/office/drawing/2014/main" id="{198E6199-24F8-4B30-8396-B3D886A178C0}"/>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18</a:t>
            </a:fld>
            <a:endParaRPr lang="en-US" dirty="0">
              <a:solidFill>
                <a:srgbClr val="C4E169"/>
              </a:solidFill>
            </a:endParaRPr>
          </a:p>
        </p:txBody>
      </p:sp>
      <p:pic>
        <p:nvPicPr>
          <p:cNvPr id="4" name="Picture 3">
            <a:extLst>
              <a:ext uri="{FF2B5EF4-FFF2-40B4-BE49-F238E27FC236}">
                <a16:creationId xmlns:a16="http://schemas.microsoft.com/office/drawing/2014/main" id="{BA3FE224-2C1D-4466-8D32-42AABE3DBC79}"/>
              </a:ext>
            </a:extLst>
          </p:cNvPr>
          <p:cNvPicPr>
            <a:picLocks noChangeAspect="1"/>
          </p:cNvPicPr>
          <p:nvPr/>
        </p:nvPicPr>
        <p:blipFill>
          <a:blip r:embed="rId3"/>
          <a:stretch>
            <a:fillRect/>
          </a:stretch>
        </p:blipFill>
        <p:spPr>
          <a:xfrm>
            <a:off x="171889" y="1903286"/>
            <a:ext cx="3037231" cy="1654558"/>
          </a:xfrm>
          <a:prstGeom prst="rect">
            <a:avLst/>
          </a:prstGeom>
        </p:spPr>
      </p:pic>
      <p:sp>
        <p:nvSpPr>
          <p:cNvPr id="6" name="Line Callout 1 16">
            <a:extLst>
              <a:ext uri="{FF2B5EF4-FFF2-40B4-BE49-F238E27FC236}">
                <a16:creationId xmlns:a16="http://schemas.microsoft.com/office/drawing/2014/main" id="{08193259-58B2-49D6-B28C-176650D7AADF}"/>
              </a:ext>
            </a:extLst>
          </p:cNvPr>
          <p:cNvSpPr/>
          <p:nvPr/>
        </p:nvSpPr>
        <p:spPr>
          <a:xfrm>
            <a:off x="6035041" y="1015492"/>
            <a:ext cx="2798064" cy="1654558"/>
          </a:xfrm>
          <a:prstGeom prst="borderCallout1">
            <a:avLst>
              <a:gd name="adj1" fmla="val 101496"/>
              <a:gd name="adj2" fmla="val 48829"/>
              <a:gd name="adj3" fmla="val 119099"/>
              <a:gd name="adj4" fmla="val 25167"/>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41275">
            <a:prstDash val="solid"/>
            <a:headEnd type="none" w="lg" len="lg"/>
            <a:tailEnd type="arrow"/>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Can you find the Vulnerability?</a:t>
            </a:r>
          </a:p>
          <a:p>
            <a:pPr marL="228600" indent="-228600">
              <a:buFont typeface="+mj-lt"/>
              <a:buAutoNum type="arabicPeriod"/>
            </a:pPr>
            <a:r>
              <a:rPr lang="en-US" dirty="0"/>
              <a:t>Visually Identify threats</a:t>
            </a:r>
          </a:p>
          <a:p>
            <a:pPr marL="228600" indent="-228600">
              <a:buFont typeface="+mj-lt"/>
              <a:buAutoNum type="arabicPeriod"/>
            </a:pPr>
            <a:r>
              <a:rPr lang="en-US" dirty="0"/>
              <a:t>Prioritize Mitigation</a:t>
            </a:r>
          </a:p>
          <a:p>
            <a:pPr marL="228600" indent="-228600">
              <a:buFont typeface="+mj-lt"/>
              <a:buAutoNum type="arabicPeriod"/>
            </a:pPr>
            <a:r>
              <a:rPr lang="en-US" dirty="0"/>
              <a:t>Strengthen Posture</a:t>
            </a:r>
          </a:p>
        </p:txBody>
      </p:sp>
      <p:sp>
        <p:nvSpPr>
          <p:cNvPr id="7" name="Content Placeholder 2">
            <a:extLst>
              <a:ext uri="{FF2B5EF4-FFF2-40B4-BE49-F238E27FC236}">
                <a16:creationId xmlns:a16="http://schemas.microsoft.com/office/drawing/2014/main" id="{F57BF90F-DB11-4309-A0B5-49BC2A8869BF}"/>
              </a:ext>
            </a:extLst>
          </p:cNvPr>
          <p:cNvSpPr txBox="1">
            <a:spLocks/>
          </p:cNvSpPr>
          <p:nvPr/>
        </p:nvSpPr>
        <p:spPr>
          <a:xfrm>
            <a:off x="82913" y="1242480"/>
            <a:ext cx="5263279" cy="60029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Trebuchet MS" panose="020B0603020202020204"/>
                <a:ea typeface="+mn-ea"/>
                <a:cs typeface="+mn-cs"/>
              </a:rPr>
              <a:t>Dashboards Display Several Security Tool “Windows” on one Screen</a:t>
            </a:r>
          </a:p>
        </p:txBody>
      </p:sp>
      <p:sp>
        <p:nvSpPr>
          <p:cNvPr id="8" name="Content Placeholder 2">
            <a:extLst>
              <a:ext uri="{FF2B5EF4-FFF2-40B4-BE49-F238E27FC236}">
                <a16:creationId xmlns:a16="http://schemas.microsoft.com/office/drawing/2014/main" id="{D2557046-AE93-4FA8-96C3-EB81A7A9EC53}"/>
              </a:ext>
            </a:extLst>
          </p:cNvPr>
          <p:cNvSpPr txBox="1">
            <a:spLocks/>
          </p:cNvSpPr>
          <p:nvPr/>
        </p:nvSpPr>
        <p:spPr>
          <a:xfrm>
            <a:off x="82913" y="3557844"/>
            <a:ext cx="5263279" cy="7542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pPr>
            <a:r>
              <a:rPr lang="en-US" sz="1800" dirty="0">
                <a:solidFill>
                  <a:prstClr val="black"/>
                </a:solidFill>
                <a:latin typeface="Trebuchet MS" panose="020B0603020202020204"/>
              </a:rPr>
              <a:t>Data is displayed </a:t>
            </a:r>
            <a:r>
              <a:rPr lang="en-US" sz="1800" u="sng" dirty="0">
                <a:solidFill>
                  <a:prstClr val="black"/>
                </a:solidFill>
                <a:latin typeface="Trebuchet MS" panose="020B0603020202020204"/>
              </a:rPr>
              <a:t>without</a:t>
            </a:r>
            <a:r>
              <a:rPr lang="en-US" sz="1800" dirty="0">
                <a:solidFill>
                  <a:prstClr val="black"/>
                </a:solidFill>
                <a:latin typeface="Trebuchet MS" panose="020B0603020202020204"/>
              </a:rPr>
              <a:t> </a:t>
            </a:r>
            <a:br>
              <a:rPr lang="en-US" sz="1800" dirty="0">
                <a:solidFill>
                  <a:prstClr val="black"/>
                </a:solidFill>
                <a:latin typeface="Trebuchet MS" panose="020B0603020202020204"/>
              </a:rPr>
            </a:br>
            <a:r>
              <a:rPr lang="en-US" sz="1800" dirty="0">
                <a:solidFill>
                  <a:prstClr val="black"/>
                </a:solidFill>
                <a:latin typeface="Trebuchet MS" panose="020B0603020202020204"/>
              </a:rPr>
              <a:t>proper context; </a:t>
            </a:r>
            <a:br>
              <a:rPr lang="en-US" sz="1800" dirty="0">
                <a:solidFill>
                  <a:prstClr val="black"/>
                </a:solidFill>
                <a:latin typeface="Trebuchet MS" panose="020B0603020202020204"/>
              </a:rPr>
            </a:br>
            <a:r>
              <a:rPr lang="en-US" sz="1800" b="1" dirty="0">
                <a:solidFill>
                  <a:prstClr val="black"/>
                </a:solidFill>
                <a:latin typeface="Trebuchet MS" panose="020B0603020202020204"/>
              </a:rPr>
              <a:t>no prioritization</a:t>
            </a:r>
            <a:r>
              <a:rPr lang="en-US" sz="1800" dirty="0">
                <a:solidFill>
                  <a:prstClr val="black"/>
                </a:solidFill>
                <a:latin typeface="Trebuchet MS" panose="020B0603020202020204"/>
              </a:rPr>
              <a:t> to mitigate </a:t>
            </a:r>
            <a:br>
              <a:rPr lang="en-US" sz="1800" dirty="0">
                <a:solidFill>
                  <a:prstClr val="black"/>
                </a:solidFill>
                <a:latin typeface="Trebuchet MS" panose="020B0603020202020204"/>
              </a:rPr>
            </a:br>
            <a:r>
              <a:rPr lang="en-US" sz="1800" dirty="0">
                <a:solidFill>
                  <a:prstClr val="black"/>
                </a:solidFill>
                <a:latin typeface="Trebuchet MS" panose="020B0603020202020204"/>
              </a:rPr>
              <a:t>security threats</a:t>
            </a:r>
          </a:p>
        </p:txBody>
      </p:sp>
      <p:sp>
        <p:nvSpPr>
          <p:cNvPr id="9" name="Content Placeholder 2">
            <a:extLst>
              <a:ext uri="{FF2B5EF4-FFF2-40B4-BE49-F238E27FC236}">
                <a16:creationId xmlns:a16="http://schemas.microsoft.com/office/drawing/2014/main" id="{C386D011-33E5-4DBC-8424-3FB510B68F36}"/>
              </a:ext>
            </a:extLst>
          </p:cNvPr>
          <p:cNvSpPr txBox="1">
            <a:spLocks/>
          </p:cNvSpPr>
          <p:nvPr/>
        </p:nvSpPr>
        <p:spPr>
          <a:xfrm>
            <a:off x="1157827" y="5542362"/>
            <a:ext cx="9454804" cy="60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fontAlgn="auto">
              <a:spcAft>
                <a:spcPts val="0"/>
              </a:spcAft>
              <a:buNone/>
            </a:pPr>
            <a:r>
              <a:rPr lang="en-US" sz="3200" dirty="0">
                <a:solidFill>
                  <a:prstClr val="black"/>
                </a:solidFill>
                <a:latin typeface="Trebuchet MS" panose="020B0603020202020204"/>
              </a:rPr>
              <a:t>You really need a Live, Interactive </a:t>
            </a:r>
            <a:br>
              <a:rPr lang="en-US" sz="3200" dirty="0">
                <a:solidFill>
                  <a:prstClr val="black"/>
                </a:solidFill>
                <a:latin typeface="Trebuchet MS" panose="020B0603020202020204"/>
              </a:rPr>
            </a:br>
            <a:r>
              <a:rPr lang="en-US" sz="3200" dirty="0">
                <a:solidFill>
                  <a:prstClr val="black"/>
                </a:solidFill>
                <a:latin typeface="Trebuchet MS" panose="020B0603020202020204"/>
              </a:rPr>
              <a:t>Common Operating Picture</a:t>
            </a:r>
          </a:p>
        </p:txBody>
      </p:sp>
      <p:sp>
        <p:nvSpPr>
          <p:cNvPr id="10" name="TextBox 9">
            <a:extLst>
              <a:ext uri="{FF2B5EF4-FFF2-40B4-BE49-F238E27FC236}">
                <a16:creationId xmlns:a16="http://schemas.microsoft.com/office/drawing/2014/main" id="{4935BB5A-0FCB-431C-A05A-618E23C20298}"/>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
        <p:nvSpPr>
          <p:cNvPr id="11" name="TextBox 10">
            <a:extLst>
              <a:ext uri="{FF2B5EF4-FFF2-40B4-BE49-F238E27FC236}">
                <a16:creationId xmlns:a16="http://schemas.microsoft.com/office/drawing/2014/main" id="{07BB5F1F-6401-41E0-8CB3-38A9353069B2}"/>
              </a:ext>
            </a:extLst>
          </p:cNvPr>
          <p:cNvSpPr txBox="1"/>
          <p:nvPr/>
        </p:nvSpPr>
        <p:spPr>
          <a:xfrm>
            <a:off x="949028" y="2032494"/>
            <a:ext cx="1612942" cy="1323439"/>
          </a:xfrm>
          <a:prstGeom prst="rect">
            <a:avLst/>
          </a:prstGeom>
          <a:noFill/>
        </p:spPr>
        <p:txBody>
          <a:bodyPr wrap="none" rtlCol="0">
            <a:spAutoFit/>
          </a:bodyPr>
          <a:lstStyle/>
          <a:p>
            <a:r>
              <a:rPr lang="en-US" sz="8000" dirty="0">
                <a:solidFill>
                  <a:srgbClr val="FF0000"/>
                </a:solidFill>
                <a:effectLst>
                  <a:glow rad="228600">
                    <a:schemeClr val="accent2">
                      <a:satMod val="175000"/>
                      <a:alpha val="16000"/>
                    </a:schemeClr>
                  </a:glow>
                </a:effectLst>
                <a:latin typeface="+mj-lt"/>
              </a:rPr>
              <a:t>???</a:t>
            </a:r>
          </a:p>
        </p:txBody>
      </p:sp>
    </p:spTree>
    <p:extLst>
      <p:ext uri="{BB962C8B-B14F-4D97-AF65-F5344CB8AC3E}">
        <p14:creationId xmlns:p14="http://schemas.microsoft.com/office/powerpoint/2010/main" val="1953900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E75B-C2AB-48BE-86B4-75C1F2BBCE4E}"/>
              </a:ext>
            </a:extLst>
          </p:cNvPr>
          <p:cNvSpPr>
            <a:spLocks noGrp="1"/>
          </p:cNvSpPr>
          <p:nvPr>
            <p:ph type="title"/>
          </p:nvPr>
        </p:nvSpPr>
        <p:spPr>
          <a:xfrm>
            <a:off x="-64008" y="113494"/>
            <a:ext cx="9144000" cy="700087"/>
          </a:xfrm>
        </p:spPr>
        <p:txBody>
          <a:bodyPr/>
          <a:lstStyle/>
          <a:p>
            <a:r>
              <a:rPr lang="en-US" sz="3600" b="1" dirty="0">
                <a:latin typeface="+mj-lt"/>
              </a:rPr>
              <a:t>Take Immediate Action</a:t>
            </a:r>
          </a:p>
        </p:txBody>
      </p:sp>
      <p:sp>
        <p:nvSpPr>
          <p:cNvPr id="3" name="Slide Number Placeholder 2">
            <a:extLst>
              <a:ext uri="{FF2B5EF4-FFF2-40B4-BE49-F238E27FC236}">
                <a16:creationId xmlns:a16="http://schemas.microsoft.com/office/drawing/2014/main" id="{198E6199-24F8-4B30-8396-B3D886A178C0}"/>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19</a:t>
            </a:fld>
            <a:endParaRPr lang="en-US" dirty="0">
              <a:solidFill>
                <a:srgbClr val="C4E169"/>
              </a:solidFill>
            </a:endParaRPr>
          </a:p>
        </p:txBody>
      </p:sp>
      <p:pic>
        <p:nvPicPr>
          <p:cNvPr id="4" name="Picture 3">
            <a:extLst>
              <a:ext uri="{FF2B5EF4-FFF2-40B4-BE49-F238E27FC236}">
                <a16:creationId xmlns:a16="http://schemas.microsoft.com/office/drawing/2014/main" id="{BA3FE224-2C1D-4466-8D32-42AABE3DBC79}"/>
              </a:ext>
            </a:extLst>
          </p:cNvPr>
          <p:cNvPicPr>
            <a:picLocks noChangeAspect="1"/>
          </p:cNvPicPr>
          <p:nvPr/>
        </p:nvPicPr>
        <p:blipFill>
          <a:blip r:embed="rId2"/>
          <a:stretch>
            <a:fillRect/>
          </a:stretch>
        </p:blipFill>
        <p:spPr>
          <a:xfrm>
            <a:off x="171889" y="1903286"/>
            <a:ext cx="3037231" cy="1654558"/>
          </a:xfrm>
          <a:prstGeom prst="rect">
            <a:avLst/>
          </a:prstGeom>
        </p:spPr>
      </p:pic>
      <p:sp>
        <p:nvSpPr>
          <p:cNvPr id="8" name="Content Placeholder 2">
            <a:extLst>
              <a:ext uri="{FF2B5EF4-FFF2-40B4-BE49-F238E27FC236}">
                <a16:creationId xmlns:a16="http://schemas.microsoft.com/office/drawing/2014/main" id="{D2557046-AE93-4FA8-96C3-EB81A7A9EC53}"/>
              </a:ext>
            </a:extLst>
          </p:cNvPr>
          <p:cNvSpPr txBox="1">
            <a:spLocks/>
          </p:cNvSpPr>
          <p:nvPr/>
        </p:nvSpPr>
        <p:spPr>
          <a:xfrm>
            <a:off x="82913" y="3557844"/>
            <a:ext cx="5263279" cy="7542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pPr>
            <a:r>
              <a:rPr lang="en-US" sz="1800" dirty="0">
                <a:solidFill>
                  <a:prstClr val="black"/>
                </a:solidFill>
                <a:latin typeface="Trebuchet MS" panose="020B0603020202020204"/>
              </a:rPr>
              <a:t>Data is displayed </a:t>
            </a:r>
            <a:r>
              <a:rPr lang="en-US" sz="1800" u="sng" dirty="0">
                <a:solidFill>
                  <a:prstClr val="black"/>
                </a:solidFill>
                <a:latin typeface="Trebuchet MS" panose="020B0603020202020204"/>
              </a:rPr>
              <a:t>without</a:t>
            </a:r>
            <a:r>
              <a:rPr lang="en-US" sz="1800" dirty="0">
                <a:solidFill>
                  <a:prstClr val="black"/>
                </a:solidFill>
                <a:latin typeface="Trebuchet MS" panose="020B0603020202020204"/>
              </a:rPr>
              <a:t> </a:t>
            </a:r>
            <a:br>
              <a:rPr lang="en-US" sz="1800" dirty="0">
                <a:solidFill>
                  <a:prstClr val="black"/>
                </a:solidFill>
                <a:latin typeface="Trebuchet MS" panose="020B0603020202020204"/>
              </a:rPr>
            </a:br>
            <a:r>
              <a:rPr lang="en-US" sz="1800" dirty="0">
                <a:solidFill>
                  <a:prstClr val="black"/>
                </a:solidFill>
                <a:latin typeface="Trebuchet MS" panose="020B0603020202020204"/>
              </a:rPr>
              <a:t>proper context; </a:t>
            </a:r>
            <a:br>
              <a:rPr lang="en-US" sz="1800" dirty="0">
                <a:solidFill>
                  <a:prstClr val="black"/>
                </a:solidFill>
                <a:latin typeface="Trebuchet MS" panose="020B0603020202020204"/>
              </a:rPr>
            </a:br>
            <a:r>
              <a:rPr lang="en-US" sz="1800" b="1" dirty="0">
                <a:solidFill>
                  <a:prstClr val="black"/>
                </a:solidFill>
                <a:latin typeface="Trebuchet MS" panose="020B0603020202020204"/>
              </a:rPr>
              <a:t>no prioritization</a:t>
            </a:r>
            <a:r>
              <a:rPr lang="en-US" sz="1800" dirty="0">
                <a:solidFill>
                  <a:prstClr val="black"/>
                </a:solidFill>
                <a:latin typeface="Trebuchet MS" panose="020B0603020202020204"/>
              </a:rPr>
              <a:t> to mitigate </a:t>
            </a:r>
            <a:br>
              <a:rPr lang="en-US" sz="1800" dirty="0">
                <a:solidFill>
                  <a:prstClr val="black"/>
                </a:solidFill>
                <a:latin typeface="Trebuchet MS" panose="020B0603020202020204"/>
              </a:rPr>
            </a:br>
            <a:r>
              <a:rPr lang="en-US" sz="1800" dirty="0">
                <a:solidFill>
                  <a:prstClr val="black"/>
                </a:solidFill>
                <a:latin typeface="Trebuchet MS" panose="020B0603020202020204"/>
              </a:rPr>
              <a:t>security threats</a:t>
            </a:r>
          </a:p>
        </p:txBody>
      </p:sp>
      <p:sp>
        <p:nvSpPr>
          <p:cNvPr id="10" name="TextBox 9">
            <a:extLst>
              <a:ext uri="{FF2B5EF4-FFF2-40B4-BE49-F238E27FC236}">
                <a16:creationId xmlns:a16="http://schemas.microsoft.com/office/drawing/2014/main" id="{4935BB5A-0FCB-431C-A05A-618E23C20298}"/>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
        <p:nvSpPr>
          <p:cNvPr id="11" name="TextBox 10">
            <a:extLst>
              <a:ext uri="{FF2B5EF4-FFF2-40B4-BE49-F238E27FC236}">
                <a16:creationId xmlns:a16="http://schemas.microsoft.com/office/drawing/2014/main" id="{07BB5F1F-6401-41E0-8CB3-38A9353069B2}"/>
              </a:ext>
            </a:extLst>
          </p:cNvPr>
          <p:cNvSpPr txBox="1"/>
          <p:nvPr/>
        </p:nvSpPr>
        <p:spPr>
          <a:xfrm>
            <a:off x="949028" y="2032494"/>
            <a:ext cx="1612942" cy="1323439"/>
          </a:xfrm>
          <a:prstGeom prst="rect">
            <a:avLst/>
          </a:prstGeom>
          <a:noFill/>
        </p:spPr>
        <p:txBody>
          <a:bodyPr wrap="none" rtlCol="0">
            <a:spAutoFit/>
          </a:bodyPr>
          <a:lstStyle/>
          <a:p>
            <a:r>
              <a:rPr lang="en-US" sz="8000" dirty="0">
                <a:solidFill>
                  <a:srgbClr val="FF0000"/>
                </a:solidFill>
                <a:effectLst>
                  <a:glow rad="228600">
                    <a:schemeClr val="accent2">
                      <a:satMod val="175000"/>
                      <a:alpha val="16000"/>
                    </a:schemeClr>
                  </a:glow>
                </a:effectLst>
                <a:latin typeface="+mj-lt"/>
              </a:rPr>
              <a:t>???</a:t>
            </a:r>
          </a:p>
        </p:txBody>
      </p:sp>
      <p:pic>
        <p:nvPicPr>
          <p:cNvPr id="13" name="Picture 12" descr="Graphical user interface, diagram, application&#10;&#10;Description automatically generated">
            <a:extLst>
              <a:ext uri="{FF2B5EF4-FFF2-40B4-BE49-F238E27FC236}">
                <a16:creationId xmlns:a16="http://schemas.microsoft.com/office/drawing/2014/main" id="{0B5C052E-4BF2-45E8-81E6-25B3C07856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91180"/>
            <a:ext cx="9144000" cy="4877873"/>
          </a:xfrm>
          <a:prstGeom prst="rect">
            <a:avLst/>
          </a:prstGeom>
        </p:spPr>
      </p:pic>
      <p:sp>
        <p:nvSpPr>
          <p:cNvPr id="6" name="Line Callout 1 16">
            <a:extLst>
              <a:ext uri="{FF2B5EF4-FFF2-40B4-BE49-F238E27FC236}">
                <a16:creationId xmlns:a16="http://schemas.microsoft.com/office/drawing/2014/main" id="{08193259-58B2-49D6-B28C-176650D7AADF}"/>
              </a:ext>
            </a:extLst>
          </p:cNvPr>
          <p:cNvSpPr/>
          <p:nvPr/>
        </p:nvSpPr>
        <p:spPr>
          <a:xfrm>
            <a:off x="6035041" y="1015492"/>
            <a:ext cx="2798064" cy="1654558"/>
          </a:xfrm>
          <a:prstGeom prst="borderCallout1">
            <a:avLst>
              <a:gd name="adj1" fmla="val 101496"/>
              <a:gd name="adj2" fmla="val 48829"/>
              <a:gd name="adj3" fmla="val 165305"/>
              <a:gd name="adj4" fmla="val -4834"/>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41275">
            <a:prstDash val="solid"/>
            <a:headEnd type="none" w="lg" len="lg"/>
            <a:tailEnd type="arrow"/>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Can you find the Vulnerability?</a:t>
            </a:r>
          </a:p>
          <a:p>
            <a:pPr marL="228600" indent="-228600">
              <a:buFont typeface="+mj-lt"/>
              <a:buAutoNum type="arabicPeriod"/>
            </a:pPr>
            <a:r>
              <a:rPr lang="en-US" dirty="0"/>
              <a:t>Visually Identify threats</a:t>
            </a:r>
          </a:p>
          <a:p>
            <a:pPr marL="228600" indent="-228600">
              <a:buFont typeface="+mj-lt"/>
              <a:buAutoNum type="arabicPeriod"/>
            </a:pPr>
            <a:r>
              <a:rPr lang="en-US" dirty="0"/>
              <a:t>Prioritize Mitigation</a:t>
            </a:r>
          </a:p>
          <a:p>
            <a:pPr marL="228600" indent="-228600">
              <a:buFont typeface="+mj-lt"/>
              <a:buAutoNum type="arabicPeriod"/>
            </a:pPr>
            <a:r>
              <a:rPr lang="en-US" dirty="0"/>
              <a:t>Strengthen Posture</a:t>
            </a:r>
          </a:p>
        </p:txBody>
      </p:sp>
      <p:sp>
        <p:nvSpPr>
          <p:cNvPr id="14" name="Line Callout 1 16">
            <a:extLst>
              <a:ext uri="{FF2B5EF4-FFF2-40B4-BE49-F238E27FC236}">
                <a16:creationId xmlns:a16="http://schemas.microsoft.com/office/drawing/2014/main" id="{50F5D05A-2B81-48AD-B9F5-4D9B0B095119}"/>
              </a:ext>
            </a:extLst>
          </p:cNvPr>
          <p:cNvSpPr/>
          <p:nvPr/>
        </p:nvSpPr>
        <p:spPr>
          <a:xfrm>
            <a:off x="6041438" y="1036395"/>
            <a:ext cx="2798064" cy="1654558"/>
          </a:xfrm>
          <a:prstGeom prst="borderCallout1">
            <a:avLst>
              <a:gd name="adj1" fmla="val 101496"/>
              <a:gd name="adj2" fmla="val 48829"/>
              <a:gd name="adj3" fmla="val 225100"/>
              <a:gd name="adj4" fmla="val 35882"/>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41275">
            <a:prstDash val="solid"/>
            <a:headEnd type="none" w="lg" len="lg"/>
            <a:tailEnd type="arrow"/>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Can you find the Vulnerability?</a:t>
            </a:r>
          </a:p>
          <a:p>
            <a:pPr marL="228600" indent="-228600">
              <a:buFont typeface="+mj-lt"/>
              <a:buAutoNum type="arabicPeriod"/>
            </a:pPr>
            <a:r>
              <a:rPr lang="en-US" dirty="0"/>
              <a:t>Visually Identify threats</a:t>
            </a:r>
          </a:p>
          <a:p>
            <a:pPr marL="228600" indent="-228600">
              <a:buFont typeface="+mj-lt"/>
              <a:buAutoNum type="arabicPeriod"/>
            </a:pPr>
            <a:r>
              <a:rPr lang="en-US" dirty="0"/>
              <a:t>Prioritize Mitigation</a:t>
            </a:r>
          </a:p>
          <a:p>
            <a:pPr marL="228600" indent="-228600">
              <a:buFont typeface="+mj-lt"/>
              <a:buAutoNum type="arabicPeriod"/>
            </a:pPr>
            <a:r>
              <a:rPr lang="en-US" dirty="0"/>
              <a:t>Strengthen Posture</a:t>
            </a:r>
          </a:p>
        </p:txBody>
      </p:sp>
      <p:sp>
        <p:nvSpPr>
          <p:cNvPr id="15" name="Line Callout 1 16">
            <a:extLst>
              <a:ext uri="{FF2B5EF4-FFF2-40B4-BE49-F238E27FC236}">
                <a16:creationId xmlns:a16="http://schemas.microsoft.com/office/drawing/2014/main" id="{558DB309-462E-49E7-A652-3891762C748F}"/>
              </a:ext>
            </a:extLst>
          </p:cNvPr>
          <p:cNvSpPr/>
          <p:nvPr/>
        </p:nvSpPr>
        <p:spPr>
          <a:xfrm>
            <a:off x="6056428" y="1046027"/>
            <a:ext cx="2798064" cy="1654558"/>
          </a:xfrm>
          <a:prstGeom prst="borderCallout1">
            <a:avLst>
              <a:gd name="adj1" fmla="val 101496"/>
              <a:gd name="adj2" fmla="val 48829"/>
              <a:gd name="adj3" fmla="val 158057"/>
              <a:gd name="adj4" fmla="val -97516"/>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41275">
            <a:prstDash val="solid"/>
            <a:headEnd type="none" w="lg" len="lg"/>
            <a:tailEnd type="arrow"/>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Can you find the Vulnerability?</a:t>
            </a:r>
          </a:p>
          <a:p>
            <a:pPr marL="228600" indent="-228600">
              <a:buFont typeface="+mj-lt"/>
              <a:buAutoNum type="arabicPeriod"/>
            </a:pPr>
            <a:r>
              <a:rPr lang="en-US" dirty="0"/>
              <a:t>Visually Identify threats</a:t>
            </a:r>
          </a:p>
          <a:p>
            <a:pPr marL="228600" indent="-228600">
              <a:buFont typeface="+mj-lt"/>
              <a:buAutoNum type="arabicPeriod"/>
            </a:pPr>
            <a:r>
              <a:rPr lang="en-US" dirty="0"/>
              <a:t>Prioritize Mitigation</a:t>
            </a:r>
          </a:p>
          <a:p>
            <a:pPr marL="228600" indent="-228600">
              <a:buFont typeface="+mj-lt"/>
              <a:buAutoNum type="arabicPeriod"/>
            </a:pPr>
            <a:r>
              <a:rPr lang="en-US" dirty="0"/>
              <a:t>Strengthen Posture</a:t>
            </a:r>
          </a:p>
        </p:txBody>
      </p:sp>
      <p:sp>
        <p:nvSpPr>
          <p:cNvPr id="16" name="Line Callout 1 16">
            <a:extLst>
              <a:ext uri="{FF2B5EF4-FFF2-40B4-BE49-F238E27FC236}">
                <a16:creationId xmlns:a16="http://schemas.microsoft.com/office/drawing/2014/main" id="{A549EE89-5F99-40F7-A803-2B6AC51011CE}"/>
              </a:ext>
            </a:extLst>
          </p:cNvPr>
          <p:cNvSpPr/>
          <p:nvPr/>
        </p:nvSpPr>
        <p:spPr>
          <a:xfrm>
            <a:off x="6041438" y="1095569"/>
            <a:ext cx="2798064" cy="1654558"/>
          </a:xfrm>
          <a:prstGeom prst="borderCallout1">
            <a:avLst>
              <a:gd name="adj1" fmla="val 101496"/>
              <a:gd name="adj2" fmla="val 48829"/>
              <a:gd name="adj3" fmla="val 285801"/>
              <a:gd name="adj4" fmla="val 85170"/>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41275">
            <a:prstDash val="solid"/>
            <a:headEnd type="none" w="lg" len="lg"/>
            <a:tailEnd type="arrow"/>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Can you find the Vulnerability?</a:t>
            </a:r>
          </a:p>
          <a:p>
            <a:pPr marL="228600" indent="-228600">
              <a:buFont typeface="+mj-lt"/>
              <a:buAutoNum type="arabicPeriod"/>
            </a:pPr>
            <a:r>
              <a:rPr lang="en-US" dirty="0"/>
              <a:t>Visually Identify threats</a:t>
            </a:r>
          </a:p>
          <a:p>
            <a:pPr marL="228600" indent="-228600">
              <a:buFont typeface="+mj-lt"/>
              <a:buAutoNum type="arabicPeriod"/>
            </a:pPr>
            <a:r>
              <a:rPr lang="en-US" dirty="0"/>
              <a:t>Prioritize Mitigation</a:t>
            </a:r>
          </a:p>
          <a:p>
            <a:pPr marL="228600" indent="-228600">
              <a:buFont typeface="+mj-lt"/>
              <a:buAutoNum type="arabicPeriod"/>
            </a:pPr>
            <a:r>
              <a:rPr lang="en-US" dirty="0"/>
              <a:t>Strengthen Posture</a:t>
            </a:r>
          </a:p>
        </p:txBody>
      </p:sp>
    </p:spTree>
    <p:extLst>
      <p:ext uri="{BB962C8B-B14F-4D97-AF65-F5344CB8AC3E}">
        <p14:creationId xmlns:p14="http://schemas.microsoft.com/office/powerpoint/2010/main" val="1398483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03" y="-81710"/>
            <a:ext cx="9209742" cy="1143000"/>
          </a:xfrm>
        </p:spPr>
        <p:txBody>
          <a:bodyPr/>
          <a:lstStyle/>
          <a:p>
            <a:r>
              <a:rPr lang="en-US" sz="4000" b="1" dirty="0">
                <a:latin typeface="+mj-lt"/>
              </a:rPr>
              <a:t>Know Your Security Ecosystem Overview</a:t>
            </a:r>
          </a:p>
        </p:txBody>
      </p:sp>
      <p:sp>
        <p:nvSpPr>
          <p:cNvPr id="26" name="Slide Number Placeholder 25">
            <a:extLst>
              <a:ext uri="{FF2B5EF4-FFF2-40B4-BE49-F238E27FC236}">
                <a16:creationId xmlns:a16="http://schemas.microsoft.com/office/drawing/2014/main" id="{EC5CF4B1-4560-48AF-B3A6-EFEA5A5DDC2B}"/>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2</a:t>
            </a:fld>
            <a:endParaRPr lang="en-US" dirty="0">
              <a:solidFill>
                <a:srgbClr val="BEDB40"/>
              </a:solidFill>
            </a:endParaRPr>
          </a:p>
        </p:txBody>
      </p:sp>
      <p:graphicFrame>
        <p:nvGraphicFramePr>
          <p:cNvPr id="6" name="Diagram 5"/>
          <p:cNvGraphicFramePr/>
          <p:nvPr>
            <p:extLst>
              <p:ext uri="{D42A27DB-BD31-4B8C-83A1-F6EECF244321}">
                <p14:modId xmlns:p14="http://schemas.microsoft.com/office/powerpoint/2010/main" val="2137415316"/>
              </p:ext>
            </p:extLst>
          </p:nvPr>
        </p:nvGraphicFramePr>
        <p:xfrm>
          <a:off x="2619694" y="2756979"/>
          <a:ext cx="4267200" cy="22331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1542939989"/>
              </p:ext>
            </p:extLst>
          </p:nvPr>
        </p:nvGraphicFramePr>
        <p:xfrm>
          <a:off x="-314578" y="2814130"/>
          <a:ext cx="3216320" cy="202544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Rounded Rectangle 7"/>
          <p:cNvSpPr/>
          <p:nvPr/>
        </p:nvSpPr>
        <p:spPr>
          <a:xfrm>
            <a:off x="7153020" y="3265786"/>
            <a:ext cx="1458042" cy="510116"/>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200" b="1" dirty="0">
                <a:solidFill>
                  <a:srgbClr val="006899"/>
                </a:solidFill>
              </a:rPr>
              <a:t>Banking &amp; Financial Services </a:t>
            </a:r>
          </a:p>
        </p:txBody>
      </p:sp>
      <p:sp>
        <p:nvSpPr>
          <p:cNvPr id="9" name="Rounded Rectangle 8"/>
          <p:cNvSpPr/>
          <p:nvPr/>
        </p:nvSpPr>
        <p:spPr>
          <a:xfrm>
            <a:off x="7178041" y="3791222"/>
            <a:ext cx="1458042" cy="510116"/>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400" b="1" dirty="0">
                <a:solidFill>
                  <a:srgbClr val="006899"/>
                </a:solidFill>
              </a:rPr>
              <a:t>Retail, Telecom &amp; Media</a:t>
            </a:r>
          </a:p>
        </p:txBody>
      </p:sp>
      <p:sp>
        <p:nvSpPr>
          <p:cNvPr id="10" name="Rounded Rectangle 9"/>
          <p:cNvSpPr/>
          <p:nvPr/>
        </p:nvSpPr>
        <p:spPr>
          <a:xfrm>
            <a:off x="7153020" y="2713055"/>
            <a:ext cx="1458042" cy="510116"/>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400" b="1" dirty="0">
                <a:solidFill>
                  <a:srgbClr val="006899"/>
                </a:solidFill>
              </a:rPr>
              <a:t>Healthcare  </a:t>
            </a:r>
          </a:p>
        </p:txBody>
      </p:sp>
      <p:sp>
        <p:nvSpPr>
          <p:cNvPr id="11" name="Rounded Rectangle 10"/>
          <p:cNvSpPr/>
          <p:nvPr/>
        </p:nvSpPr>
        <p:spPr>
          <a:xfrm>
            <a:off x="7196238" y="4323909"/>
            <a:ext cx="1458042" cy="510116"/>
          </a:xfrm>
          <a:prstGeom prst="round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400" b="1" dirty="0">
                <a:solidFill>
                  <a:srgbClr val="006899"/>
                </a:solidFill>
              </a:rPr>
              <a:t>Public Sector</a:t>
            </a:r>
          </a:p>
        </p:txBody>
      </p:sp>
      <p:sp>
        <p:nvSpPr>
          <p:cNvPr id="12" name="Freeform 4"/>
          <p:cNvSpPr>
            <a:spLocks/>
          </p:cNvSpPr>
          <p:nvPr>
            <p:custDataLst>
              <p:tags r:id="rId1"/>
            </p:custDataLst>
          </p:nvPr>
        </p:nvSpPr>
        <p:spPr bwMode="gray">
          <a:xfrm>
            <a:off x="-57027" y="1694776"/>
            <a:ext cx="9013825" cy="442913"/>
          </a:xfrm>
          <a:custGeom>
            <a:avLst/>
            <a:gdLst>
              <a:gd name="T0" fmla="*/ 0 w 5274"/>
              <a:gd name="T1" fmla="*/ 2147483647 h 372"/>
              <a:gd name="T2" fmla="*/ 2147483647 w 5274"/>
              <a:gd name="T3" fmla="*/ 0 h 372"/>
              <a:gd name="T4" fmla="*/ 2147483647 w 5274"/>
              <a:gd name="T5" fmla="*/ 0 h 372"/>
              <a:gd name="T6" fmla="*/ 2147483647 w 5274"/>
              <a:gd name="T7" fmla="*/ 2147483647 h 372"/>
              <a:gd name="T8" fmla="*/ 0 w 5274"/>
              <a:gd name="T9" fmla="*/ 2147483647 h 372"/>
              <a:gd name="T10" fmla="*/ 0 60000 65536"/>
              <a:gd name="T11" fmla="*/ 0 60000 65536"/>
              <a:gd name="T12" fmla="*/ 0 60000 65536"/>
              <a:gd name="T13" fmla="*/ 0 60000 65536"/>
              <a:gd name="T14" fmla="*/ 0 60000 65536"/>
              <a:gd name="T15" fmla="*/ 0 w 5274"/>
              <a:gd name="T16" fmla="*/ 0 h 372"/>
              <a:gd name="T17" fmla="*/ 5274 w 5274"/>
              <a:gd name="T18" fmla="*/ 372 h 372"/>
            </a:gdLst>
            <a:ahLst/>
            <a:cxnLst>
              <a:cxn ang="T10">
                <a:pos x="T0" y="T1"/>
              </a:cxn>
              <a:cxn ang="T11">
                <a:pos x="T2" y="T3"/>
              </a:cxn>
              <a:cxn ang="T12">
                <a:pos x="T4" y="T5"/>
              </a:cxn>
              <a:cxn ang="T13">
                <a:pos x="T6" y="T7"/>
              </a:cxn>
              <a:cxn ang="T14">
                <a:pos x="T8" y="T9"/>
              </a:cxn>
            </a:cxnLst>
            <a:rect l="T15" t="T16" r="T17" b="T18"/>
            <a:pathLst>
              <a:path w="5274" h="372">
                <a:moveTo>
                  <a:pt x="0" y="372"/>
                </a:moveTo>
                <a:lnTo>
                  <a:pt x="411" y="0"/>
                </a:lnTo>
                <a:lnTo>
                  <a:pt x="1728" y="0"/>
                </a:lnTo>
                <a:lnTo>
                  <a:pt x="5274" y="372"/>
                </a:lnTo>
                <a:lnTo>
                  <a:pt x="0" y="372"/>
                </a:lnTo>
                <a:close/>
              </a:path>
            </a:pathLst>
          </a:custGeom>
          <a:solidFill>
            <a:schemeClr val="bg1">
              <a:lumMod val="85000"/>
            </a:schemeClr>
          </a:solidFill>
          <a:ln w="12700">
            <a:solidFill>
              <a:schemeClr val="bg1"/>
            </a:solidFill>
            <a:round/>
            <a:headEnd/>
            <a:tailEnd/>
          </a:ln>
        </p:spPr>
        <p:txBody>
          <a:bodyPr wrap="square" lIns="36000" tIns="36000" rIns="36000" bIns="36000" anchor="ctr"/>
          <a:lstStyle/>
          <a:p>
            <a:endParaRPr lang="en-US" sz="1400" b="1" dirty="0">
              <a:solidFill>
                <a:prstClr val="white"/>
              </a:solidFill>
            </a:endParaRPr>
          </a:p>
        </p:txBody>
      </p:sp>
      <p:sp>
        <p:nvSpPr>
          <p:cNvPr id="13" name="Rectangle 5"/>
          <p:cNvSpPr>
            <a:spLocks noChangeArrowheads="1"/>
          </p:cNvSpPr>
          <p:nvPr>
            <p:custDataLst>
              <p:tags r:id="rId2"/>
            </p:custDataLst>
          </p:nvPr>
        </p:nvSpPr>
        <p:spPr bwMode="gray">
          <a:xfrm>
            <a:off x="289641" y="1978624"/>
            <a:ext cx="5742956" cy="148829"/>
          </a:xfrm>
          <a:prstGeom prst="rect">
            <a:avLst/>
          </a:prstGeom>
          <a:noFill/>
          <a:ln w="12700" algn="ctr">
            <a:noFill/>
            <a:miter lim="800000"/>
            <a:headEnd/>
            <a:tailEnd/>
          </a:ln>
        </p:spPr>
        <p:txBody>
          <a:bodyPr wrap="square" lIns="36000" tIns="36000" rIns="36000" bIns="36000" anchor="b" anchorCtr="1"/>
          <a:lstStyle/>
          <a:p>
            <a:pPr algn="ctr">
              <a:lnSpc>
                <a:spcPct val="95000"/>
              </a:lnSpc>
            </a:pPr>
            <a:r>
              <a:rPr lang="en-US" sz="1600" b="1" dirty="0">
                <a:solidFill>
                  <a:srgbClr val="006899"/>
                </a:solidFill>
              </a:rPr>
              <a:t>Cyber &amp; Information Security Ecosystem</a:t>
            </a:r>
          </a:p>
        </p:txBody>
      </p:sp>
      <p:cxnSp>
        <p:nvCxnSpPr>
          <p:cNvPr id="14" name="Straight Connector 13"/>
          <p:cNvCxnSpPr/>
          <p:nvPr/>
        </p:nvCxnSpPr>
        <p:spPr>
          <a:xfrm flipH="1">
            <a:off x="2741382" y="2713056"/>
            <a:ext cx="15848" cy="224717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670798" y="2713056"/>
            <a:ext cx="0" cy="2226706"/>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574798" y="2137689"/>
            <a:ext cx="1458042" cy="510116"/>
          </a:xfrm>
          <a:prstGeom prst="roundRect">
            <a:avLst/>
          </a:prstGeom>
          <a:solidFill>
            <a:schemeClr val="accent1"/>
          </a:solidFill>
          <a:ln w="12700" algn="ctr">
            <a:solidFill>
              <a:schemeClr val="bg1"/>
            </a:solidFill>
            <a:miter lim="800000"/>
            <a:headEnd/>
            <a:tailEnd/>
          </a:ln>
        </p:spPr>
        <p:txBody>
          <a:bodyPr lIns="36000" tIns="36000" rIns="36000" bIns="36000" anchor="ctr" anchorCtr="1"/>
          <a:lstStyle/>
          <a:p>
            <a:pPr algn="ctr">
              <a:lnSpc>
                <a:spcPct val="106000"/>
              </a:lnSpc>
            </a:pPr>
            <a:r>
              <a:rPr lang="en-US" sz="1200" b="1" dirty="0">
                <a:solidFill>
                  <a:prstClr val="white"/>
                </a:solidFill>
              </a:rPr>
              <a:t>Business Focus Areas</a:t>
            </a:r>
          </a:p>
        </p:txBody>
      </p:sp>
      <p:sp>
        <p:nvSpPr>
          <p:cNvPr id="17" name="Rounded Rectangle 16"/>
          <p:cNvSpPr/>
          <p:nvPr/>
        </p:nvSpPr>
        <p:spPr>
          <a:xfrm>
            <a:off x="3962854" y="2127453"/>
            <a:ext cx="1458042" cy="510116"/>
          </a:xfrm>
          <a:prstGeom prst="roundRect">
            <a:avLst/>
          </a:prstGeom>
          <a:solidFill>
            <a:schemeClr val="accent1"/>
          </a:solidFill>
          <a:ln w="12700" algn="ctr">
            <a:solidFill>
              <a:schemeClr val="bg1"/>
            </a:solidFill>
            <a:miter lim="800000"/>
            <a:headEnd/>
            <a:tailEnd/>
          </a:ln>
        </p:spPr>
        <p:txBody>
          <a:bodyPr lIns="36000" tIns="36000" rIns="36000" bIns="36000" anchor="ctr" anchorCtr="1"/>
          <a:lstStyle/>
          <a:p>
            <a:pPr algn="ctr">
              <a:lnSpc>
                <a:spcPct val="106000"/>
              </a:lnSpc>
            </a:pPr>
            <a:r>
              <a:rPr lang="en-US" sz="1200" b="1" dirty="0">
                <a:solidFill>
                  <a:prstClr val="white"/>
                </a:solidFill>
              </a:rPr>
              <a:t>Assessment Process </a:t>
            </a:r>
          </a:p>
        </p:txBody>
      </p:sp>
      <p:sp>
        <p:nvSpPr>
          <p:cNvPr id="18" name="Rounded Rectangle 17"/>
          <p:cNvSpPr/>
          <p:nvPr/>
        </p:nvSpPr>
        <p:spPr>
          <a:xfrm>
            <a:off x="7125724" y="2131288"/>
            <a:ext cx="1458042" cy="510116"/>
          </a:xfrm>
          <a:prstGeom prst="roundRect">
            <a:avLst/>
          </a:prstGeom>
          <a:solidFill>
            <a:schemeClr val="accent1"/>
          </a:solidFill>
          <a:ln w="12700" algn="ctr">
            <a:solidFill>
              <a:schemeClr val="bg1"/>
            </a:solidFill>
            <a:miter lim="800000"/>
            <a:headEnd/>
            <a:tailEnd/>
          </a:ln>
        </p:spPr>
        <p:txBody>
          <a:bodyPr lIns="36000" tIns="36000" rIns="36000" bIns="36000" anchor="ctr" anchorCtr="1"/>
          <a:lstStyle/>
          <a:p>
            <a:pPr algn="ctr">
              <a:lnSpc>
                <a:spcPct val="106000"/>
              </a:lnSpc>
            </a:pPr>
            <a:r>
              <a:rPr lang="en-US" sz="1200" b="1" dirty="0">
                <a:solidFill>
                  <a:prstClr val="white"/>
                </a:solidFill>
              </a:rPr>
              <a:t>Verticals</a:t>
            </a:r>
          </a:p>
        </p:txBody>
      </p:sp>
      <p:sp>
        <p:nvSpPr>
          <p:cNvPr id="19" name="Rectangle 4"/>
          <p:cNvSpPr>
            <a:spLocks noChangeArrowheads="1"/>
          </p:cNvSpPr>
          <p:nvPr/>
        </p:nvSpPr>
        <p:spPr bwMode="gray">
          <a:xfrm>
            <a:off x="2401327" y="4990095"/>
            <a:ext cx="6248404" cy="252329"/>
          </a:xfrm>
          <a:prstGeom prst="homePlate">
            <a:avLst/>
          </a:prstGeom>
          <a:solidFill>
            <a:schemeClr val="accent1"/>
          </a:solidFill>
          <a:ln w="12700" algn="ctr">
            <a:solidFill>
              <a:schemeClr val="bg1"/>
            </a:solidFill>
            <a:miter lim="800000"/>
            <a:headEnd/>
            <a:tailEnd/>
          </a:ln>
        </p:spPr>
        <p:txBody>
          <a:bodyPr lIns="36000" tIns="36000" rIns="36000" bIns="36000" anchor="ctr" anchorCtr="1"/>
          <a:lstStyle/>
          <a:p>
            <a:pPr algn="ctr">
              <a:lnSpc>
                <a:spcPct val="106000"/>
              </a:lnSpc>
              <a:defRPr/>
            </a:pPr>
            <a:r>
              <a:rPr lang="en-US" sz="1400" b="1" dirty="0">
                <a:solidFill>
                  <a:prstClr val="white"/>
                </a:solidFill>
              </a:rPr>
              <a:t>Governance, Risk and Compliance (GRC) Services </a:t>
            </a:r>
          </a:p>
        </p:txBody>
      </p:sp>
      <p:sp>
        <p:nvSpPr>
          <p:cNvPr id="20" name="Rectangle 4"/>
          <p:cNvSpPr>
            <a:spLocks noChangeArrowheads="1"/>
          </p:cNvSpPr>
          <p:nvPr/>
        </p:nvSpPr>
        <p:spPr bwMode="gray">
          <a:xfrm>
            <a:off x="2403599" y="5280262"/>
            <a:ext cx="6248404" cy="252329"/>
          </a:xfrm>
          <a:prstGeom prst="homePlate">
            <a:avLst/>
          </a:prstGeom>
          <a:solidFill>
            <a:schemeClr val="accent1"/>
          </a:solidFill>
          <a:ln w="12700" algn="ctr">
            <a:solidFill>
              <a:schemeClr val="bg1"/>
            </a:solidFill>
            <a:miter lim="800000"/>
            <a:headEnd/>
            <a:tailEnd/>
          </a:ln>
        </p:spPr>
        <p:txBody>
          <a:bodyPr lIns="36000" tIns="36000" rIns="36000" bIns="36000" anchor="ctr" anchorCtr="1"/>
          <a:lstStyle/>
          <a:p>
            <a:pPr algn="ctr">
              <a:lnSpc>
                <a:spcPct val="106000"/>
              </a:lnSpc>
              <a:defRPr/>
            </a:pPr>
            <a:r>
              <a:rPr lang="en-US" sz="1400" b="1" dirty="0">
                <a:solidFill>
                  <a:prstClr val="white"/>
                </a:solidFill>
              </a:rPr>
              <a:t>Identity and Access Management (I&amp;AM) Services </a:t>
            </a:r>
          </a:p>
        </p:txBody>
      </p:sp>
      <p:sp>
        <p:nvSpPr>
          <p:cNvPr id="21" name="Rectangle 4"/>
          <p:cNvSpPr>
            <a:spLocks noChangeArrowheads="1"/>
          </p:cNvSpPr>
          <p:nvPr/>
        </p:nvSpPr>
        <p:spPr bwMode="gray">
          <a:xfrm>
            <a:off x="2405871" y="5578810"/>
            <a:ext cx="6248404" cy="252329"/>
          </a:xfrm>
          <a:prstGeom prst="homePlate">
            <a:avLst/>
          </a:prstGeom>
          <a:solidFill>
            <a:schemeClr val="accent1"/>
          </a:solidFill>
          <a:ln w="12700" algn="ctr">
            <a:solidFill>
              <a:schemeClr val="bg1"/>
            </a:solidFill>
            <a:miter lim="800000"/>
            <a:headEnd/>
            <a:tailEnd/>
          </a:ln>
        </p:spPr>
        <p:txBody>
          <a:bodyPr lIns="36000" tIns="36000" rIns="36000" bIns="36000" anchor="ctr" anchorCtr="1"/>
          <a:lstStyle/>
          <a:p>
            <a:pPr algn="ctr">
              <a:lnSpc>
                <a:spcPct val="106000"/>
              </a:lnSpc>
              <a:defRPr/>
            </a:pPr>
            <a:r>
              <a:rPr lang="en-US" sz="1400" b="1">
                <a:solidFill>
                  <a:prstClr val="white"/>
                </a:solidFill>
              </a:rPr>
              <a:t>Threat and Vulnerability Management (T&amp;VM) Services </a:t>
            </a:r>
            <a:endParaRPr lang="en-US" sz="1400" b="1" dirty="0">
              <a:solidFill>
                <a:prstClr val="white"/>
              </a:solidFill>
            </a:endParaRPr>
          </a:p>
        </p:txBody>
      </p:sp>
      <p:cxnSp>
        <p:nvCxnSpPr>
          <p:cNvPr id="22" name="Straight Connector 21"/>
          <p:cNvCxnSpPr/>
          <p:nvPr/>
        </p:nvCxnSpPr>
        <p:spPr>
          <a:xfrm>
            <a:off x="319212" y="2713055"/>
            <a:ext cx="8348712"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3" name="Rounded Rectangle 22"/>
          <p:cNvSpPr/>
          <p:nvPr/>
        </p:nvSpPr>
        <p:spPr>
          <a:xfrm>
            <a:off x="319212" y="4939761"/>
            <a:ext cx="2008187" cy="891378"/>
          </a:xfrm>
          <a:prstGeom prst="roundRect">
            <a:avLst/>
          </a:prstGeom>
          <a:solidFill>
            <a:schemeClr val="accent1"/>
          </a:solidFill>
          <a:ln w="12700" algn="ctr">
            <a:solidFill>
              <a:schemeClr val="bg1"/>
            </a:solidFill>
            <a:miter lim="800000"/>
            <a:headEnd/>
            <a:tailEnd/>
          </a:ln>
        </p:spPr>
        <p:txBody>
          <a:bodyPr lIns="36000" tIns="36000" rIns="36000" bIns="36000" anchor="ctr" anchorCtr="1"/>
          <a:lstStyle/>
          <a:p>
            <a:pPr algn="ctr">
              <a:lnSpc>
                <a:spcPct val="106000"/>
              </a:lnSpc>
            </a:pPr>
            <a:r>
              <a:rPr lang="en-US" sz="1600" b="1" dirty="0">
                <a:solidFill>
                  <a:prstClr val="white"/>
                </a:solidFill>
              </a:rPr>
              <a:t>Security Practice Group Offerings </a:t>
            </a:r>
          </a:p>
        </p:txBody>
      </p:sp>
      <p:sp>
        <p:nvSpPr>
          <p:cNvPr id="3" name="TextBox 2">
            <a:extLst>
              <a:ext uri="{FF2B5EF4-FFF2-40B4-BE49-F238E27FC236}">
                <a16:creationId xmlns:a16="http://schemas.microsoft.com/office/drawing/2014/main" id="{7E92A85C-E44A-4AE3-A218-604AD52AE987}"/>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1250914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66D5E-7F4D-496D-AEC1-94AE5F76E7C4}"/>
              </a:ext>
            </a:extLst>
          </p:cNvPr>
          <p:cNvPicPr>
            <a:picLocks noChangeAspect="1"/>
          </p:cNvPicPr>
          <p:nvPr/>
        </p:nvPicPr>
        <p:blipFill>
          <a:blip r:embed="rId2">
            <a:alphaModFix amt="56000"/>
          </a:blip>
          <a:stretch>
            <a:fillRect/>
          </a:stretch>
        </p:blipFill>
        <p:spPr>
          <a:xfrm>
            <a:off x="-797052" y="1015492"/>
            <a:ext cx="5864352" cy="4078547"/>
          </a:xfrm>
          <a:prstGeom prst="rect">
            <a:avLst/>
          </a:prstGeom>
        </p:spPr>
      </p:pic>
      <p:sp>
        <p:nvSpPr>
          <p:cNvPr id="2" name="Title 1">
            <a:extLst>
              <a:ext uri="{FF2B5EF4-FFF2-40B4-BE49-F238E27FC236}">
                <a16:creationId xmlns:a16="http://schemas.microsoft.com/office/drawing/2014/main" id="{F3ACE75B-C2AB-48BE-86B4-75C1F2BBCE4E}"/>
              </a:ext>
            </a:extLst>
          </p:cNvPr>
          <p:cNvSpPr>
            <a:spLocks noGrp="1"/>
          </p:cNvSpPr>
          <p:nvPr>
            <p:ph type="title"/>
          </p:nvPr>
        </p:nvSpPr>
        <p:spPr>
          <a:xfrm>
            <a:off x="1088136" y="155085"/>
            <a:ext cx="7958328" cy="700087"/>
          </a:xfrm>
        </p:spPr>
        <p:txBody>
          <a:bodyPr/>
          <a:lstStyle/>
          <a:p>
            <a:r>
              <a:rPr lang="en-US" sz="4400" b="1" dirty="0">
                <a:latin typeface="+mj-lt"/>
              </a:rPr>
              <a:t>Zoom in and Drill Down</a:t>
            </a:r>
          </a:p>
        </p:txBody>
      </p:sp>
      <p:sp>
        <p:nvSpPr>
          <p:cNvPr id="3" name="Slide Number Placeholder 2">
            <a:extLst>
              <a:ext uri="{FF2B5EF4-FFF2-40B4-BE49-F238E27FC236}">
                <a16:creationId xmlns:a16="http://schemas.microsoft.com/office/drawing/2014/main" id="{198E6199-24F8-4B30-8396-B3D886A178C0}"/>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20</a:t>
            </a:fld>
            <a:endParaRPr lang="en-US" dirty="0">
              <a:solidFill>
                <a:srgbClr val="C4E169"/>
              </a:solidFill>
            </a:endParaRPr>
          </a:p>
        </p:txBody>
      </p:sp>
      <p:sp>
        <p:nvSpPr>
          <p:cNvPr id="10" name="TextBox 9">
            <a:extLst>
              <a:ext uri="{FF2B5EF4-FFF2-40B4-BE49-F238E27FC236}">
                <a16:creationId xmlns:a16="http://schemas.microsoft.com/office/drawing/2014/main" id="{4935BB5A-0FCB-431C-A05A-618E23C20298}"/>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12" name="Picture 11">
            <a:extLst>
              <a:ext uri="{FF2B5EF4-FFF2-40B4-BE49-F238E27FC236}">
                <a16:creationId xmlns:a16="http://schemas.microsoft.com/office/drawing/2014/main" id="{57B198F6-4A3C-41FE-B44E-5B4048B1926C}"/>
              </a:ext>
            </a:extLst>
          </p:cNvPr>
          <p:cNvPicPr>
            <a:picLocks noChangeAspect="1"/>
          </p:cNvPicPr>
          <p:nvPr/>
        </p:nvPicPr>
        <p:blipFill>
          <a:blip r:embed="rId3"/>
          <a:stretch>
            <a:fillRect/>
          </a:stretch>
        </p:blipFill>
        <p:spPr>
          <a:xfrm>
            <a:off x="70779" y="1021588"/>
            <a:ext cx="8588528" cy="5458112"/>
          </a:xfrm>
          <a:prstGeom prst="rect">
            <a:avLst/>
          </a:prstGeom>
        </p:spPr>
      </p:pic>
      <p:sp>
        <p:nvSpPr>
          <p:cNvPr id="9" name="Content Placeholder 2">
            <a:extLst>
              <a:ext uri="{FF2B5EF4-FFF2-40B4-BE49-F238E27FC236}">
                <a16:creationId xmlns:a16="http://schemas.microsoft.com/office/drawing/2014/main" id="{C386D011-33E5-4DBC-8424-3FB510B68F36}"/>
              </a:ext>
            </a:extLst>
          </p:cNvPr>
          <p:cNvSpPr txBox="1">
            <a:spLocks/>
          </p:cNvSpPr>
          <p:nvPr/>
        </p:nvSpPr>
        <p:spPr>
          <a:xfrm>
            <a:off x="6114323" y="4723710"/>
            <a:ext cx="2394112" cy="26280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lnSpc>
                <a:spcPts val="2800"/>
              </a:lnSpc>
              <a:spcBef>
                <a:spcPts val="0"/>
              </a:spcBef>
              <a:spcAft>
                <a:spcPts val="0"/>
              </a:spcAft>
              <a:buClr>
                <a:schemeClr val="accent3">
                  <a:lumMod val="75000"/>
                </a:schemeClr>
              </a:buClr>
              <a:buFont typeface="Wingdings" panose="05000000000000000000" pitchFamily="2" charset="2"/>
              <a:buChar char="ü"/>
            </a:pPr>
            <a:r>
              <a:rPr lang="en-US" sz="3200" b="1" dirty="0">
                <a:solidFill>
                  <a:prstClr val="black"/>
                </a:solidFill>
                <a:latin typeface="+mj-lt"/>
              </a:rPr>
              <a:t>Monitor</a:t>
            </a:r>
          </a:p>
          <a:p>
            <a:pPr fontAlgn="auto">
              <a:lnSpc>
                <a:spcPts val="2800"/>
              </a:lnSpc>
              <a:spcBef>
                <a:spcPts val="0"/>
              </a:spcBef>
              <a:spcAft>
                <a:spcPts val="0"/>
              </a:spcAft>
              <a:buClr>
                <a:schemeClr val="accent3">
                  <a:lumMod val="75000"/>
                </a:schemeClr>
              </a:buClr>
              <a:buFont typeface="Wingdings" panose="05000000000000000000" pitchFamily="2" charset="2"/>
              <a:buChar char="ü"/>
            </a:pPr>
            <a:r>
              <a:rPr lang="en-US" sz="3200" b="1" dirty="0">
                <a:solidFill>
                  <a:prstClr val="black"/>
                </a:solidFill>
                <a:latin typeface="+mj-lt"/>
              </a:rPr>
              <a:t>Report</a:t>
            </a:r>
          </a:p>
          <a:p>
            <a:pPr fontAlgn="auto">
              <a:lnSpc>
                <a:spcPts val="2800"/>
              </a:lnSpc>
              <a:spcBef>
                <a:spcPts val="0"/>
              </a:spcBef>
              <a:spcAft>
                <a:spcPts val="0"/>
              </a:spcAft>
              <a:buClr>
                <a:schemeClr val="accent3">
                  <a:lumMod val="75000"/>
                </a:schemeClr>
              </a:buClr>
              <a:buFont typeface="Wingdings" panose="05000000000000000000" pitchFamily="2" charset="2"/>
              <a:buChar char="ü"/>
            </a:pPr>
            <a:r>
              <a:rPr lang="en-US" sz="3200" b="1" dirty="0">
                <a:solidFill>
                  <a:prstClr val="black"/>
                </a:solidFill>
                <a:latin typeface="+mj-lt"/>
              </a:rPr>
              <a:t>Remediate</a:t>
            </a:r>
          </a:p>
          <a:p>
            <a:pPr fontAlgn="auto">
              <a:lnSpc>
                <a:spcPts val="2800"/>
              </a:lnSpc>
              <a:spcBef>
                <a:spcPts val="0"/>
              </a:spcBef>
              <a:spcAft>
                <a:spcPts val="0"/>
              </a:spcAft>
              <a:buClr>
                <a:schemeClr val="accent3">
                  <a:lumMod val="75000"/>
                </a:schemeClr>
              </a:buClr>
              <a:buFont typeface="Wingdings" panose="05000000000000000000" pitchFamily="2" charset="2"/>
              <a:buChar char="ü"/>
            </a:pPr>
            <a:r>
              <a:rPr lang="en-US" sz="3200" b="1" dirty="0" err="1">
                <a:solidFill>
                  <a:prstClr val="black"/>
                </a:solidFill>
                <a:latin typeface="+mj-lt"/>
              </a:rPr>
              <a:t>RealTime</a:t>
            </a:r>
            <a:endParaRPr lang="en-US" sz="3200" b="1" dirty="0">
              <a:solidFill>
                <a:prstClr val="black"/>
              </a:solidFill>
              <a:latin typeface="+mj-lt"/>
            </a:endParaRPr>
          </a:p>
          <a:p>
            <a:pPr marL="0" indent="0" algn="ctr" fontAlgn="auto">
              <a:spcAft>
                <a:spcPts val="0"/>
              </a:spcAft>
              <a:buNone/>
            </a:pPr>
            <a:br>
              <a:rPr lang="en-US" sz="3200" dirty="0">
                <a:solidFill>
                  <a:prstClr val="black"/>
                </a:solidFill>
                <a:latin typeface="Trebuchet MS" panose="020B0603020202020204"/>
              </a:rPr>
            </a:br>
            <a:endParaRPr lang="en-US" sz="3200" dirty="0">
              <a:solidFill>
                <a:prstClr val="black"/>
              </a:solidFill>
              <a:latin typeface="Trebuchet MS" panose="020B0603020202020204"/>
            </a:endParaRPr>
          </a:p>
        </p:txBody>
      </p:sp>
    </p:spTree>
    <p:extLst>
      <p:ext uri="{BB962C8B-B14F-4D97-AF65-F5344CB8AC3E}">
        <p14:creationId xmlns:p14="http://schemas.microsoft.com/office/powerpoint/2010/main" val="956983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0513-4566-4183-8F42-E95A9B3CCFF3}"/>
              </a:ext>
            </a:extLst>
          </p:cNvPr>
          <p:cNvSpPr>
            <a:spLocks noGrp="1"/>
          </p:cNvSpPr>
          <p:nvPr>
            <p:ph type="title"/>
          </p:nvPr>
        </p:nvSpPr>
        <p:spPr>
          <a:xfrm>
            <a:off x="289641" y="150813"/>
            <a:ext cx="8397159" cy="700087"/>
          </a:xfrm>
        </p:spPr>
        <p:txBody>
          <a:bodyPr/>
          <a:lstStyle/>
          <a:p>
            <a:r>
              <a:rPr lang="en-US" sz="4400" b="1" dirty="0">
                <a:latin typeface="+mj-lt"/>
              </a:rPr>
              <a:t>Have The Necessary Technology</a:t>
            </a:r>
          </a:p>
        </p:txBody>
      </p:sp>
      <p:sp>
        <p:nvSpPr>
          <p:cNvPr id="5" name="Slide Number Placeholder 4">
            <a:extLst>
              <a:ext uri="{FF2B5EF4-FFF2-40B4-BE49-F238E27FC236}">
                <a16:creationId xmlns:a16="http://schemas.microsoft.com/office/drawing/2014/main" id="{CB3A86E2-7EB2-40A3-BFE4-6E288156830E}"/>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21</a:t>
            </a:fld>
            <a:endParaRPr lang="en-US" dirty="0">
              <a:solidFill>
                <a:srgbClr val="BEDB40"/>
              </a:solidFill>
            </a:endParaRPr>
          </a:p>
        </p:txBody>
      </p:sp>
      <p:sp>
        <p:nvSpPr>
          <p:cNvPr id="7" name="Content Placeholder 2">
            <a:extLst>
              <a:ext uri="{FF2B5EF4-FFF2-40B4-BE49-F238E27FC236}">
                <a16:creationId xmlns:a16="http://schemas.microsoft.com/office/drawing/2014/main" id="{7761BB1E-1251-4516-92DF-98B769E05025}"/>
              </a:ext>
            </a:extLst>
          </p:cNvPr>
          <p:cNvSpPr>
            <a:spLocks noGrp="1"/>
          </p:cNvSpPr>
          <p:nvPr>
            <p:ph idx="4294967295"/>
          </p:nvPr>
        </p:nvSpPr>
        <p:spPr>
          <a:xfrm>
            <a:off x="0" y="1527175"/>
            <a:ext cx="5284788" cy="4986338"/>
          </a:xfrm>
          <a:prstGeom prst="rect">
            <a:avLst/>
          </a:prstGeom>
        </p:spPr>
        <p:txBody>
          <a:bodyPr>
            <a:noAutofit/>
          </a:bodyPr>
          <a:lstStyle/>
          <a:p>
            <a:pPr>
              <a:buClr>
                <a:srgbClr val="FF0000"/>
              </a:buClr>
              <a:buSzPct val="110000"/>
            </a:pPr>
            <a:r>
              <a:rPr lang="en-US" sz="2400" dirty="0"/>
              <a:t>Integrate and analyze three (3) types of cyber security data, common to all networks</a:t>
            </a:r>
          </a:p>
          <a:p>
            <a:pPr>
              <a:buClr>
                <a:srgbClr val="FF0000"/>
              </a:buClr>
              <a:buSzPct val="110000"/>
            </a:pPr>
            <a:r>
              <a:rPr lang="en-US" sz="2400" dirty="0"/>
              <a:t>Capable of analyzing data from a network of any size</a:t>
            </a:r>
          </a:p>
          <a:p>
            <a:pPr>
              <a:buClr>
                <a:srgbClr val="FF0000"/>
              </a:buClr>
              <a:buSzPct val="110000"/>
            </a:pPr>
            <a:r>
              <a:rPr lang="en-US" sz="2400" dirty="0"/>
              <a:t>An open architecture that can process data from a wide spectrum of sources</a:t>
            </a:r>
          </a:p>
          <a:p>
            <a:pPr>
              <a:buClr>
                <a:srgbClr val="FF0000"/>
              </a:buClr>
              <a:buSzPct val="110000"/>
            </a:pPr>
            <a:r>
              <a:rPr lang="en-US" sz="2400" dirty="0"/>
              <a:t>Algorithms that generate a “near real-time” view of an overall security profile</a:t>
            </a:r>
          </a:p>
        </p:txBody>
      </p:sp>
      <p:grpSp>
        <p:nvGrpSpPr>
          <p:cNvPr id="8" name="Group 7">
            <a:extLst>
              <a:ext uri="{FF2B5EF4-FFF2-40B4-BE49-F238E27FC236}">
                <a16:creationId xmlns:a16="http://schemas.microsoft.com/office/drawing/2014/main" id="{A080C93B-9FF3-4554-BF52-36BF223E7A41}"/>
              </a:ext>
            </a:extLst>
          </p:cNvPr>
          <p:cNvGrpSpPr/>
          <p:nvPr/>
        </p:nvGrpSpPr>
        <p:grpSpPr>
          <a:xfrm>
            <a:off x="5529603" y="1275867"/>
            <a:ext cx="3505986" cy="4865160"/>
            <a:chOff x="7934293" y="814648"/>
            <a:chExt cx="3736776" cy="5185421"/>
          </a:xfrm>
        </p:grpSpPr>
        <p:grpSp>
          <p:nvGrpSpPr>
            <p:cNvPr id="9" name="Group 8">
              <a:extLst>
                <a:ext uri="{FF2B5EF4-FFF2-40B4-BE49-F238E27FC236}">
                  <a16:creationId xmlns:a16="http://schemas.microsoft.com/office/drawing/2014/main" id="{61D28906-7DEB-4BF9-963F-544CF59AB60A}"/>
                </a:ext>
              </a:extLst>
            </p:cNvPr>
            <p:cNvGrpSpPr/>
            <p:nvPr/>
          </p:nvGrpSpPr>
          <p:grpSpPr>
            <a:xfrm>
              <a:off x="7934293" y="814648"/>
              <a:ext cx="3736776" cy="3690602"/>
              <a:chOff x="7546848" y="659202"/>
              <a:chExt cx="3391693" cy="3175307"/>
            </a:xfrm>
          </p:grpSpPr>
          <p:sp>
            <p:nvSpPr>
              <p:cNvPr id="11" name="Oval 10">
                <a:extLst>
                  <a:ext uri="{FF2B5EF4-FFF2-40B4-BE49-F238E27FC236}">
                    <a16:creationId xmlns:a16="http://schemas.microsoft.com/office/drawing/2014/main" id="{A3504C5C-E152-4E52-ADC2-A6BAF3398804}"/>
                  </a:ext>
                </a:extLst>
              </p:cNvPr>
              <p:cNvSpPr/>
              <p:nvPr/>
            </p:nvSpPr>
            <p:spPr>
              <a:xfrm>
                <a:off x="7651234" y="789253"/>
                <a:ext cx="3125203" cy="1085341"/>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12" name="Arrow: Down 11">
                <a:extLst>
                  <a:ext uri="{FF2B5EF4-FFF2-40B4-BE49-F238E27FC236}">
                    <a16:creationId xmlns:a16="http://schemas.microsoft.com/office/drawing/2014/main" id="{44A6F775-DC67-4603-97B7-854A26748E52}"/>
                  </a:ext>
                </a:extLst>
              </p:cNvPr>
              <p:cNvSpPr/>
              <p:nvPr/>
            </p:nvSpPr>
            <p:spPr>
              <a:xfrm>
                <a:off x="8915851" y="3446887"/>
                <a:ext cx="605659" cy="387622"/>
              </a:xfrm>
              <a:prstGeom prst="downArrow">
                <a:avLst/>
              </a:prstGeom>
              <a:solidFill>
                <a:srgbClr val="3A6DC6"/>
              </a:solidFill>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5FF82BE1-6893-4F36-9C01-5F6FE2DB7039}"/>
                  </a:ext>
                </a:extLst>
              </p:cNvPr>
              <p:cNvSpPr/>
              <p:nvPr/>
            </p:nvSpPr>
            <p:spPr>
              <a:xfrm>
                <a:off x="8787451" y="1958418"/>
                <a:ext cx="1090187" cy="1090187"/>
              </a:xfrm>
              <a:custGeom>
                <a:avLst/>
                <a:gdLst>
                  <a:gd name="connsiteX0" fmla="*/ 0 w 1090187"/>
                  <a:gd name="connsiteY0" fmla="*/ 545094 h 1090187"/>
                  <a:gd name="connsiteX1" fmla="*/ 545094 w 1090187"/>
                  <a:gd name="connsiteY1" fmla="*/ 0 h 1090187"/>
                  <a:gd name="connsiteX2" fmla="*/ 1090188 w 1090187"/>
                  <a:gd name="connsiteY2" fmla="*/ 545094 h 1090187"/>
                  <a:gd name="connsiteX3" fmla="*/ 545094 w 1090187"/>
                  <a:gd name="connsiteY3" fmla="*/ 1090188 h 1090187"/>
                  <a:gd name="connsiteX4" fmla="*/ 0 w 1090187"/>
                  <a:gd name="connsiteY4" fmla="*/ 545094 h 109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187" h="1090187">
                    <a:moveTo>
                      <a:pt x="0" y="545094"/>
                    </a:moveTo>
                    <a:cubicBezTo>
                      <a:pt x="0" y="244047"/>
                      <a:pt x="244047" y="0"/>
                      <a:pt x="545094" y="0"/>
                    </a:cubicBezTo>
                    <a:cubicBezTo>
                      <a:pt x="846141" y="0"/>
                      <a:pt x="1090188" y="244047"/>
                      <a:pt x="1090188" y="545094"/>
                    </a:cubicBezTo>
                    <a:cubicBezTo>
                      <a:pt x="1090188" y="846141"/>
                      <a:pt x="846141" y="1090188"/>
                      <a:pt x="545094" y="1090188"/>
                    </a:cubicBezTo>
                    <a:cubicBezTo>
                      <a:pt x="244047" y="1090188"/>
                      <a:pt x="0" y="846141"/>
                      <a:pt x="0" y="545094"/>
                    </a:cubicBez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1404" tIns="191404" rIns="191404" bIns="191404" numCol="1" spcCol="1270" anchor="ctr" anchorCtr="0">
                <a:noAutofit/>
              </a:bodyPr>
              <a:lstStyle/>
              <a:p>
                <a:pPr marL="0" lvl="0" indent="0" algn="ctr" defTabSz="1111250">
                  <a:lnSpc>
                    <a:spcPct val="90000"/>
                  </a:lnSpc>
                  <a:spcBef>
                    <a:spcPct val="0"/>
                  </a:spcBef>
                  <a:spcAft>
                    <a:spcPct val="35000"/>
                  </a:spcAft>
                  <a:buNone/>
                </a:pPr>
                <a:r>
                  <a:rPr lang="en-US" sz="2500" kern="1200" dirty="0"/>
                  <a:t>Scan Data</a:t>
                </a:r>
              </a:p>
            </p:txBody>
          </p:sp>
          <p:sp>
            <p:nvSpPr>
              <p:cNvPr id="14" name="Freeform: Shape 13">
                <a:extLst>
                  <a:ext uri="{FF2B5EF4-FFF2-40B4-BE49-F238E27FC236}">
                    <a16:creationId xmlns:a16="http://schemas.microsoft.com/office/drawing/2014/main" id="{9FA4EA58-8FB4-498A-ABEB-7BEB0A7CEBA6}"/>
                  </a:ext>
                </a:extLst>
              </p:cNvPr>
              <p:cNvSpPr/>
              <p:nvPr/>
            </p:nvSpPr>
            <p:spPr>
              <a:xfrm>
                <a:off x="7977808" y="1088963"/>
                <a:ext cx="1119742" cy="1090187"/>
              </a:xfrm>
              <a:custGeom>
                <a:avLst/>
                <a:gdLst>
                  <a:gd name="connsiteX0" fmla="*/ 0 w 1090187"/>
                  <a:gd name="connsiteY0" fmla="*/ 545094 h 1090187"/>
                  <a:gd name="connsiteX1" fmla="*/ 545094 w 1090187"/>
                  <a:gd name="connsiteY1" fmla="*/ 0 h 1090187"/>
                  <a:gd name="connsiteX2" fmla="*/ 1090188 w 1090187"/>
                  <a:gd name="connsiteY2" fmla="*/ 545094 h 1090187"/>
                  <a:gd name="connsiteX3" fmla="*/ 545094 w 1090187"/>
                  <a:gd name="connsiteY3" fmla="*/ 1090188 h 1090187"/>
                  <a:gd name="connsiteX4" fmla="*/ 0 w 1090187"/>
                  <a:gd name="connsiteY4" fmla="*/ 545094 h 109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187" h="1090187">
                    <a:moveTo>
                      <a:pt x="0" y="545094"/>
                    </a:moveTo>
                    <a:cubicBezTo>
                      <a:pt x="0" y="244047"/>
                      <a:pt x="244047" y="0"/>
                      <a:pt x="545094" y="0"/>
                    </a:cubicBezTo>
                    <a:cubicBezTo>
                      <a:pt x="846141" y="0"/>
                      <a:pt x="1090188" y="244047"/>
                      <a:pt x="1090188" y="545094"/>
                    </a:cubicBezTo>
                    <a:cubicBezTo>
                      <a:pt x="1090188" y="846141"/>
                      <a:pt x="846141" y="1090188"/>
                      <a:pt x="545094" y="1090188"/>
                    </a:cubicBezTo>
                    <a:cubicBezTo>
                      <a:pt x="244047" y="1090188"/>
                      <a:pt x="0" y="846141"/>
                      <a:pt x="0" y="545094"/>
                    </a:cubicBez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1404" tIns="191404" rIns="191404" bIns="191404" numCol="1" spcCol="1270" anchor="ctr" anchorCtr="0">
                <a:noAutofit/>
              </a:bodyPr>
              <a:lstStyle/>
              <a:p>
                <a:pPr marL="0" lvl="0" indent="0" algn="ctr" defTabSz="1111250">
                  <a:lnSpc>
                    <a:spcPct val="90000"/>
                  </a:lnSpc>
                  <a:spcBef>
                    <a:spcPct val="0"/>
                  </a:spcBef>
                  <a:spcAft>
                    <a:spcPct val="35000"/>
                  </a:spcAft>
                  <a:buNone/>
                </a:pPr>
                <a:r>
                  <a:rPr lang="en-US" sz="2500" kern="1200" dirty="0"/>
                  <a:t>Log Data</a:t>
                </a:r>
              </a:p>
            </p:txBody>
          </p:sp>
          <p:sp>
            <p:nvSpPr>
              <p:cNvPr id="15" name="Freeform: Shape 14">
                <a:extLst>
                  <a:ext uri="{FF2B5EF4-FFF2-40B4-BE49-F238E27FC236}">
                    <a16:creationId xmlns:a16="http://schemas.microsoft.com/office/drawing/2014/main" id="{A4B87BF1-8424-4C97-AE17-BD656F9FFB3C}"/>
                  </a:ext>
                </a:extLst>
              </p:cNvPr>
              <p:cNvSpPr/>
              <p:nvPr/>
            </p:nvSpPr>
            <p:spPr>
              <a:xfrm>
                <a:off x="9329530" y="825379"/>
                <a:ext cx="1033670" cy="1090187"/>
              </a:xfrm>
              <a:custGeom>
                <a:avLst/>
                <a:gdLst>
                  <a:gd name="connsiteX0" fmla="*/ 0 w 1090187"/>
                  <a:gd name="connsiteY0" fmla="*/ 545094 h 1090187"/>
                  <a:gd name="connsiteX1" fmla="*/ 545094 w 1090187"/>
                  <a:gd name="connsiteY1" fmla="*/ 0 h 1090187"/>
                  <a:gd name="connsiteX2" fmla="*/ 1090188 w 1090187"/>
                  <a:gd name="connsiteY2" fmla="*/ 545094 h 1090187"/>
                  <a:gd name="connsiteX3" fmla="*/ 545094 w 1090187"/>
                  <a:gd name="connsiteY3" fmla="*/ 1090188 h 1090187"/>
                  <a:gd name="connsiteX4" fmla="*/ 0 w 1090187"/>
                  <a:gd name="connsiteY4" fmla="*/ 545094 h 109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187" h="1090187">
                    <a:moveTo>
                      <a:pt x="0" y="545094"/>
                    </a:moveTo>
                    <a:cubicBezTo>
                      <a:pt x="0" y="244047"/>
                      <a:pt x="244047" y="0"/>
                      <a:pt x="545094" y="0"/>
                    </a:cubicBezTo>
                    <a:cubicBezTo>
                      <a:pt x="846141" y="0"/>
                      <a:pt x="1090188" y="244047"/>
                      <a:pt x="1090188" y="545094"/>
                    </a:cubicBezTo>
                    <a:cubicBezTo>
                      <a:pt x="1090188" y="846141"/>
                      <a:pt x="846141" y="1090188"/>
                      <a:pt x="545094" y="1090188"/>
                    </a:cubicBezTo>
                    <a:cubicBezTo>
                      <a:pt x="244047" y="1090188"/>
                      <a:pt x="0" y="846141"/>
                      <a:pt x="0" y="545094"/>
                    </a:cubicBez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1404" tIns="191404" rIns="191404" bIns="191404" numCol="1" spcCol="1270" anchor="ctr" anchorCtr="0">
                <a:noAutofit/>
              </a:bodyPr>
              <a:lstStyle/>
              <a:p>
                <a:pPr marL="0" lvl="0" indent="0" algn="ctr" defTabSz="1111250">
                  <a:lnSpc>
                    <a:spcPct val="90000"/>
                  </a:lnSpc>
                  <a:spcBef>
                    <a:spcPct val="0"/>
                  </a:spcBef>
                  <a:spcAft>
                    <a:spcPct val="35000"/>
                  </a:spcAft>
                  <a:buNone/>
                </a:pPr>
                <a:r>
                  <a:rPr lang="en-US" sz="2500" kern="1200" dirty="0"/>
                  <a:t>ACL Data</a:t>
                </a:r>
              </a:p>
            </p:txBody>
          </p:sp>
          <p:sp>
            <p:nvSpPr>
              <p:cNvPr id="16" name="Shape 15">
                <a:extLst>
                  <a:ext uri="{FF2B5EF4-FFF2-40B4-BE49-F238E27FC236}">
                    <a16:creationId xmlns:a16="http://schemas.microsoft.com/office/drawing/2014/main" id="{ACBE63F1-DF51-4ABF-BBE2-48213266753D}"/>
                  </a:ext>
                </a:extLst>
              </p:cNvPr>
              <p:cNvSpPr/>
              <p:nvPr/>
            </p:nvSpPr>
            <p:spPr>
              <a:xfrm>
                <a:off x="7546848" y="659202"/>
                <a:ext cx="3391693" cy="2713354"/>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dirty="0"/>
              </a:p>
            </p:txBody>
          </p:sp>
        </p:grpSp>
        <p:sp>
          <p:nvSpPr>
            <p:cNvPr id="10" name="TextBox 9">
              <a:extLst>
                <a:ext uri="{FF2B5EF4-FFF2-40B4-BE49-F238E27FC236}">
                  <a16:creationId xmlns:a16="http://schemas.microsoft.com/office/drawing/2014/main" id="{CFE9666B-EDCC-4621-B1F7-D5F08978FC4F}"/>
                </a:ext>
              </a:extLst>
            </p:cNvPr>
            <p:cNvSpPr txBox="1"/>
            <p:nvPr/>
          </p:nvSpPr>
          <p:spPr>
            <a:xfrm>
              <a:off x="8524895" y="4615074"/>
              <a:ext cx="2637183" cy="1384995"/>
            </a:xfrm>
            <a:prstGeom prst="rect">
              <a:avLst/>
            </a:prstGeom>
            <a:noFill/>
          </p:spPr>
          <p:txBody>
            <a:bodyPr wrap="square" rtlCol="0">
              <a:spAutoFit/>
            </a:bodyPr>
            <a:lstStyle/>
            <a:p>
              <a:pPr algn="ctr"/>
              <a:r>
                <a:rPr lang="en-US" sz="2800" b="1" dirty="0">
                  <a:solidFill>
                    <a:srgbClr val="517BCB"/>
                  </a:solidFill>
                  <a:latin typeface="Verdana" panose="020B0604030504040204" pitchFamily="34" charset="0"/>
                  <a:ea typeface="Verdana" panose="020B0604030504040204" pitchFamily="34" charset="0"/>
                  <a:cs typeface="Verdana" panose="020B0604030504040204" pitchFamily="34" charset="0"/>
                </a:rPr>
                <a:t>Visual Threat Picture</a:t>
              </a:r>
            </a:p>
          </p:txBody>
        </p:sp>
      </p:grpSp>
      <p:sp>
        <p:nvSpPr>
          <p:cNvPr id="17" name="TextBox 16">
            <a:extLst>
              <a:ext uri="{FF2B5EF4-FFF2-40B4-BE49-F238E27FC236}">
                <a16:creationId xmlns:a16="http://schemas.microsoft.com/office/drawing/2014/main" id="{1A61C820-5492-48FA-94CE-C058A4C1187D}"/>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2789546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ADD3-7841-41CD-98B9-F9C08624052D}"/>
              </a:ext>
            </a:extLst>
          </p:cNvPr>
          <p:cNvSpPr>
            <a:spLocks noGrp="1"/>
          </p:cNvSpPr>
          <p:nvPr>
            <p:ph type="title"/>
          </p:nvPr>
        </p:nvSpPr>
        <p:spPr/>
        <p:txBody>
          <a:bodyPr/>
          <a:lstStyle/>
          <a:p>
            <a:r>
              <a:rPr lang="en-US" sz="4400" b="1" dirty="0">
                <a:latin typeface="+mj-lt"/>
              </a:rPr>
              <a:t>Know Your Topology</a:t>
            </a:r>
          </a:p>
        </p:txBody>
      </p:sp>
      <p:sp>
        <p:nvSpPr>
          <p:cNvPr id="3" name="Slide Number Placeholder 2">
            <a:extLst>
              <a:ext uri="{FF2B5EF4-FFF2-40B4-BE49-F238E27FC236}">
                <a16:creationId xmlns:a16="http://schemas.microsoft.com/office/drawing/2014/main" id="{344F3978-2627-4704-AA91-458F907ADF8F}"/>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22</a:t>
            </a:fld>
            <a:endParaRPr lang="en-US" dirty="0">
              <a:solidFill>
                <a:srgbClr val="C4E169"/>
              </a:solidFill>
            </a:endParaRPr>
          </a:p>
        </p:txBody>
      </p:sp>
      <p:pic>
        <p:nvPicPr>
          <p:cNvPr id="5" name="Picture 4" descr="Diagram&#10;&#10;Description automatically generated">
            <a:extLst>
              <a:ext uri="{FF2B5EF4-FFF2-40B4-BE49-F238E27FC236}">
                <a16:creationId xmlns:a16="http://schemas.microsoft.com/office/drawing/2014/main" id="{451F54DD-6E90-4870-A931-365F53A4E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587" y="1181737"/>
            <a:ext cx="6600825" cy="5118370"/>
          </a:xfrm>
          <a:prstGeom prst="rect">
            <a:avLst/>
          </a:prstGeom>
        </p:spPr>
      </p:pic>
      <p:sp>
        <p:nvSpPr>
          <p:cNvPr id="6" name="TextBox 5">
            <a:extLst>
              <a:ext uri="{FF2B5EF4-FFF2-40B4-BE49-F238E27FC236}">
                <a16:creationId xmlns:a16="http://schemas.microsoft.com/office/drawing/2014/main" id="{D7E82F46-0475-401E-A6B3-B01D7E8EDB6E}"/>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2859684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5DD60-8B77-415B-91D3-ABB0F1F37EE4}"/>
              </a:ext>
            </a:extLst>
          </p:cNvPr>
          <p:cNvSpPr>
            <a:spLocks noGrp="1"/>
          </p:cNvSpPr>
          <p:nvPr>
            <p:ph type="title"/>
          </p:nvPr>
        </p:nvSpPr>
        <p:spPr>
          <a:xfrm>
            <a:off x="1235413" y="150813"/>
            <a:ext cx="7451387" cy="700087"/>
          </a:xfrm>
        </p:spPr>
        <p:txBody>
          <a:bodyPr/>
          <a:lstStyle/>
          <a:p>
            <a:r>
              <a:rPr lang="en-US" sz="4400" b="1" dirty="0">
                <a:latin typeface="+mj-lt"/>
              </a:rPr>
              <a:t>Identify All Your Critical Assets</a:t>
            </a:r>
          </a:p>
        </p:txBody>
      </p:sp>
      <p:sp>
        <p:nvSpPr>
          <p:cNvPr id="5" name="Slide Number Placeholder 4">
            <a:extLst>
              <a:ext uri="{FF2B5EF4-FFF2-40B4-BE49-F238E27FC236}">
                <a16:creationId xmlns:a16="http://schemas.microsoft.com/office/drawing/2014/main" id="{140EB520-174D-46AF-B99E-47A047223D72}"/>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23</a:t>
            </a:fld>
            <a:endParaRPr lang="en-US" dirty="0">
              <a:solidFill>
                <a:srgbClr val="BEDB40"/>
              </a:solidFill>
            </a:endParaRPr>
          </a:p>
        </p:txBody>
      </p:sp>
      <p:pic>
        <p:nvPicPr>
          <p:cNvPr id="7" name="Content Placeholder 6">
            <a:extLst>
              <a:ext uri="{FF2B5EF4-FFF2-40B4-BE49-F238E27FC236}">
                <a16:creationId xmlns:a16="http://schemas.microsoft.com/office/drawing/2014/main" id="{A85CEA84-3A63-4C07-8B30-859E828D56FA}"/>
              </a:ext>
            </a:extLst>
          </p:cNvPr>
          <p:cNvPicPr preferRelativeResize="0">
            <a:picLocks noGrp="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365125" y="981075"/>
            <a:ext cx="8778875" cy="5499100"/>
          </a:xfrm>
          <a:prstGeom prst="rect">
            <a:avLst/>
          </a:prstGeom>
        </p:spPr>
      </p:pic>
      <p:sp>
        <p:nvSpPr>
          <p:cNvPr id="3" name="TextBox 2">
            <a:extLst>
              <a:ext uri="{FF2B5EF4-FFF2-40B4-BE49-F238E27FC236}">
                <a16:creationId xmlns:a16="http://schemas.microsoft.com/office/drawing/2014/main" id="{E202E118-431E-440B-8EB8-BE64EBC53765}"/>
              </a:ext>
            </a:extLst>
          </p:cNvPr>
          <p:cNvSpPr txBox="1"/>
          <p:nvPr/>
        </p:nvSpPr>
        <p:spPr>
          <a:xfrm>
            <a:off x="4377054" y="1131570"/>
            <a:ext cx="3543935" cy="1323439"/>
          </a:xfrm>
          <a:prstGeom prst="rect">
            <a:avLst/>
          </a:prstGeom>
          <a:noFill/>
        </p:spPr>
        <p:txBody>
          <a:bodyPr wrap="square" rtlCol="0">
            <a:spAutoFit/>
          </a:bodyPr>
          <a:lstStyle/>
          <a:p>
            <a:r>
              <a:rPr lang="en-US" sz="4000" dirty="0">
                <a:solidFill>
                  <a:schemeClr val="tx2">
                    <a:lumMod val="60000"/>
                    <a:lumOff val="40000"/>
                  </a:schemeClr>
                </a:solidFill>
              </a:rPr>
              <a:t>Healthcare Scenario</a:t>
            </a:r>
          </a:p>
        </p:txBody>
      </p:sp>
      <p:sp>
        <p:nvSpPr>
          <p:cNvPr id="8" name="TextBox 7">
            <a:extLst>
              <a:ext uri="{FF2B5EF4-FFF2-40B4-BE49-F238E27FC236}">
                <a16:creationId xmlns:a16="http://schemas.microsoft.com/office/drawing/2014/main" id="{7E79AA4C-F5C0-4BD1-BC69-186EA29293B1}"/>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3575800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E6BDC-DACD-491F-ADD4-E02AFB92F984}"/>
              </a:ext>
            </a:extLst>
          </p:cNvPr>
          <p:cNvSpPr>
            <a:spLocks noGrp="1"/>
          </p:cNvSpPr>
          <p:nvPr>
            <p:ph type="title"/>
          </p:nvPr>
        </p:nvSpPr>
        <p:spPr>
          <a:xfrm>
            <a:off x="0" y="150813"/>
            <a:ext cx="8686800" cy="700087"/>
          </a:xfrm>
        </p:spPr>
        <p:txBody>
          <a:bodyPr/>
          <a:lstStyle/>
          <a:p>
            <a:r>
              <a:rPr lang="en-US" sz="4800" b="1" dirty="0">
                <a:latin typeface="+mj-lt"/>
              </a:rPr>
              <a:t>Know the Non-Compliance Risks</a:t>
            </a:r>
          </a:p>
        </p:txBody>
      </p:sp>
      <p:sp>
        <p:nvSpPr>
          <p:cNvPr id="5" name="Slide Number Placeholder 4">
            <a:extLst>
              <a:ext uri="{FF2B5EF4-FFF2-40B4-BE49-F238E27FC236}">
                <a16:creationId xmlns:a16="http://schemas.microsoft.com/office/drawing/2014/main" id="{2EEC3780-01E0-4177-B1F8-0337304A60A4}"/>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24</a:t>
            </a:fld>
            <a:endParaRPr lang="en-US" dirty="0">
              <a:solidFill>
                <a:srgbClr val="BEDB40"/>
              </a:solidFill>
            </a:endParaRPr>
          </a:p>
        </p:txBody>
      </p:sp>
      <p:pic>
        <p:nvPicPr>
          <p:cNvPr id="7" name="Content Placeholder 6">
            <a:extLst>
              <a:ext uri="{FF2B5EF4-FFF2-40B4-BE49-F238E27FC236}">
                <a16:creationId xmlns:a16="http://schemas.microsoft.com/office/drawing/2014/main" id="{4E54803B-D589-44CB-BEE7-EFCC8E520827}"/>
              </a:ext>
            </a:extLst>
          </p:cNvPr>
          <p:cNvPicPr>
            <a:picLocks noGrp="1" noChangeAspect="1"/>
          </p:cNvPicPr>
          <p:nvPr>
            <p:ph idx="4294967295"/>
          </p:nvPr>
        </p:nvPicPr>
        <p:blipFill>
          <a:blip r:embed="rId2"/>
          <a:stretch>
            <a:fillRect/>
          </a:stretch>
        </p:blipFill>
        <p:spPr>
          <a:xfrm>
            <a:off x="123613" y="1086380"/>
            <a:ext cx="2631289" cy="2105553"/>
          </a:xfrm>
          <a:prstGeom prst="rect">
            <a:avLst/>
          </a:prstGeom>
          <a:effectLst>
            <a:outerShdw blurRad="241300" dist="50800" dir="6060000" sx="102000" sy="102000" algn="tl" rotWithShape="0">
              <a:prstClr val="black">
                <a:alpha val="68000"/>
              </a:prstClr>
            </a:outerShdw>
          </a:effectLst>
        </p:spPr>
      </p:pic>
      <p:sp>
        <p:nvSpPr>
          <p:cNvPr id="6" name="TextBox 5">
            <a:extLst>
              <a:ext uri="{FF2B5EF4-FFF2-40B4-BE49-F238E27FC236}">
                <a16:creationId xmlns:a16="http://schemas.microsoft.com/office/drawing/2014/main" id="{FAF11CC9-EBFB-4DEC-B339-DC7EAC7E5891}"/>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4" name="Picture 3" descr="A picture containing text, indoor&#10;&#10;Description automatically generated">
            <a:extLst>
              <a:ext uri="{FF2B5EF4-FFF2-40B4-BE49-F238E27FC236}">
                <a16:creationId xmlns:a16="http://schemas.microsoft.com/office/drawing/2014/main" id="{125E163E-5F5F-4B09-B80C-6529E0FCE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583" y="1151753"/>
            <a:ext cx="1939626" cy="1974805"/>
          </a:xfrm>
          <a:prstGeom prst="rect">
            <a:avLst/>
          </a:prstGeom>
        </p:spPr>
      </p:pic>
      <p:pic>
        <p:nvPicPr>
          <p:cNvPr id="9" name="Picture 8" descr="A picture containing text, green&#10;&#10;Description automatically generated">
            <a:extLst>
              <a:ext uri="{FF2B5EF4-FFF2-40B4-BE49-F238E27FC236}">
                <a16:creationId xmlns:a16="http://schemas.microsoft.com/office/drawing/2014/main" id="{96D9D950-2716-4B31-9817-9B3658A7D2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3890" y="1174626"/>
            <a:ext cx="2117966" cy="195193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443A0CAD-7162-4568-92BE-A40FC87CDF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614" y="4717067"/>
            <a:ext cx="2458720" cy="1651005"/>
          </a:xfrm>
          <a:prstGeom prst="rect">
            <a:avLst/>
          </a:prstGeom>
        </p:spPr>
      </p:pic>
      <p:pic>
        <p:nvPicPr>
          <p:cNvPr id="13" name="Picture 12" descr="Text&#10;&#10;Description automatically generated">
            <a:extLst>
              <a:ext uri="{FF2B5EF4-FFF2-40B4-BE49-F238E27FC236}">
                <a16:creationId xmlns:a16="http://schemas.microsoft.com/office/drawing/2014/main" id="{8F63ABDC-9228-467C-9725-8083D5C9E4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4989" y="4740488"/>
            <a:ext cx="2446867" cy="1659029"/>
          </a:xfrm>
          <a:prstGeom prst="rect">
            <a:avLst/>
          </a:prstGeom>
        </p:spPr>
      </p:pic>
      <p:pic>
        <p:nvPicPr>
          <p:cNvPr id="15" name="Picture 14" descr="A picture containing text, bowed instrument&#10;&#10;Description automatically generated">
            <a:extLst>
              <a:ext uri="{FF2B5EF4-FFF2-40B4-BE49-F238E27FC236}">
                <a16:creationId xmlns:a16="http://schemas.microsoft.com/office/drawing/2014/main" id="{6F79E81A-FBF7-41E8-BDC8-450174C95C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3315" y="4740488"/>
            <a:ext cx="1736285" cy="1651005"/>
          </a:xfrm>
          <a:prstGeom prst="rect">
            <a:avLst/>
          </a:prstGeom>
        </p:spPr>
      </p:pic>
      <p:pic>
        <p:nvPicPr>
          <p:cNvPr id="17" name="Picture 16" descr="Text&#10;&#10;Description automatically generated">
            <a:extLst>
              <a:ext uri="{FF2B5EF4-FFF2-40B4-BE49-F238E27FC236}">
                <a16:creationId xmlns:a16="http://schemas.microsoft.com/office/drawing/2014/main" id="{C6185CAE-C7C1-4954-8997-9E27A15EFD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7117" y="1174626"/>
            <a:ext cx="1833270" cy="2017307"/>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287E62BE-519C-4C2B-B728-40D8BF3FB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7116" y="4696332"/>
            <a:ext cx="1836013" cy="1703185"/>
          </a:xfrm>
          <a:prstGeom prst="rect">
            <a:avLst/>
          </a:prstGeom>
        </p:spPr>
      </p:pic>
      <p:sp>
        <p:nvSpPr>
          <p:cNvPr id="20" name="TextBox 19">
            <a:extLst>
              <a:ext uri="{FF2B5EF4-FFF2-40B4-BE49-F238E27FC236}">
                <a16:creationId xmlns:a16="http://schemas.microsoft.com/office/drawing/2014/main" id="{684297FA-6180-479D-AB24-5063D27B960F}"/>
              </a:ext>
            </a:extLst>
          </p:cNvPr>
          <p:cNvSpPr txBox="1"/>
          <p:nvPr/>
        </p:nvSpPr>
        <p:spPr>
          <a:xfrm>
            <a:off x="43785" y="3335097"/>
            <a:ext cx="8976602" cy="1200329"/>
          </a:xfrm>
          <a:prstGeom prst="rect">
            <a:avLst/>
          </a:prstGeom>
          <a:noFill/>
        </p:spPr>
        <p:txBody>
          <a:bodyPr wrap="square" rtlCol="0">
            <a:spAutoFit/>
          </a:bodyPr>
          <a:lstStyle/>
          <a:p>
            <a:pPr algn="ctr"/>
            <a:r>
              <a:rPr lang="en-US" sz="3600" b="1" dirty="0">
                <a:latin typeface="+mj-lt"/>
              </a:rPr>
              <a:t>Fines, Criminal and Civil Liabilities, </a:t>
            </a:r>
          </a:p>
          <a:p>
            <a:pPr algn="ctr"/>
            <a:r>
              <a:rPr lang="en-US" sz="3600" b="1" dirty="0">
                <a:latin typeface="+mj-lt"/>
              </a:rPr>
              <a:t>Business Continuity, Reputation, Monitoring</a:t>
            </a:r>
          </a:p>
        </p:txBody>
      </p:sp>
    </p:spTree>
    <p:extLst>
      <p:ext uri="{BB962C8B-B14F-4D97-AF65-F5344CB8AC3E}">
        <p14:creationId xmlns:p14="http://schemas.microsoft.com/office/powerpoint/2010/main" val="2482677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E6BDC-DACD-491F-ADD4-E02AFB92F984}"/>
              </a:ext>
            </a:extLst>
          </p:cNvPr>
          <p:cNvSpPr>
            <a:spLocks noGrp="1"/>
          </p:cNvSpPr>
          <p:nvPr>
            <p:ph type="title"/>
          </p:nvPr>
        </p:nvSpPr>
        <p:spPr>
          <a:xfrm>
            <a:off x="0" y="150813"/>
            <a:ext cx="8686800" cy="700087"/>
          </a:xfrm>
        </p:spPr>
        <p:txBody>
          <a:bodyPr/>
          <a:lstStyle/>
          <a:p>
            <a:r>
              <a:rPr lang="en-US" sz="4800" b="1" dirty="0">
                <a:latin typeface="+mj-lt"/>
              </a:rPr>
              <a:t>Fix the Non-Compliance Risks</a:t>
            </a:r>
          </a:p>
        </p:txBody>
      </p:sp>
      <p:sp>
        <p:nvSpPr>
          <p:cNvPr id="5" name="Slide Number Placeholder 4">
            <a:extLst>
              <a:ext uri="{FF2B5EF4-FFF2-40B4-BE49-F238E27FC236}">
                <a16:creationId xmlns:a16="http://schemas.microsoft.com/office/drawing/2014/main" id="{2EEC3780-01E0-4177-B1F8-0337304A60A4}"/>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25</a:t>
            </a:fld>
            <a:endParaRPr lang="en-US" dirty="0">
              <a:solidFill>
                <a:srgbClr val="BEDB40"/>
              </a:solidFill>
            </a:endParaRPr>
          </a:p>
        </p:txBody>
      </p:sp>
      <p:sp>
        <p:nvSpPr>
          <p:cNvPr id="6" name="TextBox 5">
            <a:extLst>
              <a:ext uri="{FF2B5EF4-FFF2-40B4-BE49-F238E27FC236}">
                <a16:creationId xmlns:a16="http://schemas.microsoft.com/office/drawing/2014/main" id="{FAF11CC9-EBFB-4DEC-B339-DC7EAC7E5891}"/>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4" name="Picture 3" descr="A picture containing text, green, player, net&#10;&#10;Description automatically generated">
            <a:extLst>
              <a:ext uri="{FF2B5EF4-FFF2-40B4-BE49-F238E27FC236}">
                <a16:creationId xmlns:a16="http://schemas.microsoft.com/office/drawing/2014/main" id="{49359AFB-8CEA-4D8E-9810-CD7FC82D6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00" t="8708" r="10160" b="6087"/>
          <a:stretch/>
        </p:blipFill>
        <p:spPr>
          <a:xfrm>
            <a:off x="204893" y="1131599"/>
            <a:ext cx="1736373" cy="1535401"/>
          </a:xfrm>
          <a:prstGeom prst="rect">
            <a:avLst/>
          </a:prstGeom>
        </p:spPr>
      </p:pic>
      <p:pic>
        <p:nvPicPr>
          <p:cNvPr id="11" name="Picture 10" descr="A picture containing text, sky, computer, electronics&#10;&#10;Description automatically generated">
            <a:extLst>
              <a:ext uri="{FF2B5EF4-FFF2-40B4-BE49-F238E27FC236}">
                <a16:creationId xmlns:a16="http://schemas.microsoft.com/office/drawing/2014/main" id="{DFE945E5-7871-48BF-A34E-8A452F48D8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74" r="26160"/>
          <a:stretch/>
        </p:blipFill>
        <p:spPr>
          <a:xfrm>
            <a:off x="2014857" y="1111970"/>
            <a:ext cx="1645920" cy="1555030"/>
          </a:xfrm>
          <a:prstGeom prst="rect">
            <a:avLst/>
          </a:prstGeom>
        </p:spPr>
      </p:pic>
      <p:pic>
        <p:nvPicPr>
          <p:cNvPr id="13" name="Picture 12">
            <a:extLst>
              <a:ext uri="{FF2B5EF4-FFF2-40B4-BE49-F238E27FC236}">
                <a16:creationId xmlns:a16="http://schemas.microsoft.com/office/drawing/2014/main" id="{8C263CFA-6818-4347-992E-2AEB0E0500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465" r="16869"/>
          <a:stretch/>
        </p:blipFill>
        <p:spPr>
          <a:xfrm>
            <a:off x="3734368" y="1111970"/>
            <a:ext cx="1645920" cy="1555030"/>
          </a:xfrm>
          <a:prstGeom prst="rect">
            <a:avLst/>
          </a:prstGeom>
        </p:spPr>
      </p:pic>
      <p:pic>
        <p:nvPicPr>
          <p:cNvPr id="15" name="Picture 14" descr="A picture containing text, green, painted, colorful&#10;&#10;Description automatically generated">
            <a:extLst>
              <a:ext uri="{FF2B5EF4-FFF2-40B4-BE49-F238E27FC236}">
                <a16:creationId xmlns:a16="http://schemas.microsoft.com/office/drawing/2014/main" id="{A253FC3F-E0CE-4584-963D-C55D877CFB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425" y="5100877"/>
            <a:ext cx="1736373" cy="1353898"/>
          </a:xfrm>
          <a:prstGeom prst="rect">
            <a:avLst/>
          </a:prstGeom>
        </p:spPr>
      </p:pic>
      <p:pic>
        <p:nvPicPr>
          <p:cNvPr id="17" name="Picture 16">
            <a:extLst>
              <a:ext uri="{FF2B5EF4-FFF2-40B4-BE49-F238E27FC236}">
                <a16:creationId xmlns:a16="http://schemas.microsoft.com/office/drawing/2014/main" id="{FEC5235F-307D-44BB-8DB0-96E2255F01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84" r="11684"/>
          <a:stretch/>
        </p:blipFill>
        <p:spPr>
          <a:xfrm>
            <a:off x="3814835" y="5100877"/>
            <a:ext cx="1663170" cy="1353898"/>
          </a:xfrm>
          <a:prstGeom prst="rect">
            <a:avLst/>
          </a:prstGeom>
        </p:spPr>
      </p:pic>
      <p:pic>
        <p:nvPicPr>
          <p:cNvPr id="19" name="Picture 18" descr="A picture containing text, person, holding&#10;&#10;Description automatically generated">
            <a:extLst>
              <a:ext uri="{FF2B5EF4-FFF2-40B4-BE49-F238E27FC236}">
                <a16:creationId xmlns:a16="http://schemas.microsoft.com/office/drawing/2014/main" id="{0BA63855-0F97-43B5-BD82-8B163F26C1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9630" y="5100877"/>
            <a:ext cx="1736373" cy="1353898"/>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2320855F-50B6-432B-A967-96D3E77867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53950" y="1111970"/>
            <a:ext cx="1400078" cy="1555030"/>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85E0D98B-63BB-491B-B6E5-F515A26E08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87075" y="5100877"/>
            <a:ext cx="1601818" cy="1353898"/>
          </a:xfrm>
          <a:prstGeom prst="rect">
            <a:avLst/>
          </a:prstGeom>
        </p:spPr>
      </p:pic>
      <p:pic>
        <p:nvPicPr>
          <p:cNvPr id="25" name="Picture 24">
            <a:extLst>
              <a:ext uri="{FF2B5EF4-FFF2-40B4-BE49-F238E27FC236}">
                <a16:creationId xmlns:a16="http://schemas.microsoft.com/office/drawing/2014/main" id="{14322A68-0ED7-446D-BBB9-8925171AAF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9143" y="1131599"/>
            <a:ext cx="1941210" cy="5235334"/>
          </a:xfrm>
          <a:prstGeom prst="rect">
            <a:avLst/>
          </a:prstGeom>
        </p:spPr>
      </p:pic>
      <p:pic>
        <p:nvPicPr>
          <p:cNvPr id="31" name="Picture 30" descr="Diagram&#10;&#10;Description automatically generated">
            <a:extLst>
              <a:ext uri="{FF2B5EF4-FFF2-40B4-BE49-F238E27FC236}">
                <a16:creationId xmlns:a16="http://schemas.microsoft.com/office/drawing/2014/main" id="{F299C0B6-CBBD-42C2-9BC6-1AA9188E4A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037" y="3028083"/>
            <a:ext cx="1989619" cy="1624870"/>
          </a:xfrm>
          <a:prstGeom prst="rect">
            <a:avLst/>
          </a:prstGeom>
        </p:spPr>
      </p:pic>
      <p:pic>
        <p:nvPicPr>
          <p:cNvPr id="27" name="Picture 26" descr="Logo&#10;&#10;Description automatically generated">
            <a:extLst>
              <a:ext uri="{FF2B5EF4-FFF2-40B4-BE49-F238E27FC236}">
                <a16:creationId xmlns:a16="http://schemas.microsoft.com/office/drawing/2014/main" id="{4D061A68-D10E-4825-BD89-B30501EF62D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21753" y="2874273"/>
            <a:ext cx="1376045" cy="1382107"/>
          </a:xfrm>
          <a:prstGeom prst="rect">
            <a:avLst/>
          </a:prstGeom>
        </p:spPr>
      </p:pic>
      <p:pic>
        <p:nvPicPr>
          <p:cNvPr id="33" name="Picture 32" descr="Graphical user interface, text&#10;&#10;Description automatically generated">
            <a:extLst>
              <a:ext uri="{FF2B5EF4-FFF2-40B4-BE49-F238E27FC236}">
                <a16:creationId xmlns:a16="http://schemas.microsoft.com/office/drawing/2014/main" id="{C37093FC-6963-45D9-B291-9341C013831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07839" y="2743200"/>
            <a:ext cx="4046482" cy="2243667"/>
          </a:xfrm>
          <a:prstGeom prst="rect">
            <a:avLst/>
          </a:prstGeom>
        </p:spPr>
      </p:pic>
    </p:spTree>
    <p:extLst>
      <p:ext uri="{BB962C8B-B14F-4D97-AF65-F5344CB8AC3E}">
        <p14:creationId xmlns:p14="http://schemas.microsoft.com/office/powerpoint/2010/main" val="14372460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CE1ED9-4784-4D1F-93B3-BA09D8F5BF88}"/>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26</a:t>
            </a:fld>
            <a:endParaRPr lang="en-US" dirty="0">
              <a:solidFill>
                <a:srgbClr val="BEDB40"/>
              </a:solidFill>
            </a:endParaRPr>
          </a:p>
        </p:txBody>
      </p:sp>
      <p:pic>
        <p:nvPicPr>
          <p:cNvPr id="7" name="Content Placeholder 6">
            <a:extLst>
              <a:ext uri="{FF2B5EF4-FFF2-40B4-BE49-F238E27FC236}">
                <a16:creationId xmlns:a16="http://schemas.microsoft.com/office/drawing/2014/main" id="{8C8BA65F-D307-4BA5-BDFF-ACA7B156A4D1}"/>
              </a:ext>
            </a:extLst>
          </p:cNvPr>
          <p:cNvPicPr>
            <a:picLocks noGrp="1" noChangeAspect="1"/>
          </p:cNvPicPr>
          <p:nvPr>
            <p:ph idx="4294967295"/>
          </p:nvPr>
        </p:nvPicPr>
        <p:blipFill>
          <a:blip r:embed="rId2">
            <a:extLst>
              <a:ext uri="{BEBA8EAE-BF5A-486C-A8C5-ECC9F3942E4B}">
                <a14:imgProps xmlns:a14="http://schemas.microsoft.com/office/drawing/2010/main">
                  <a14:imgLayer r:embed="rId3">
                    <a14:imgEffect>
                      <a14:colorTemperature colorTemp="7088"/>
                    </a14:imgEffect>
                    <a14:imgEffect>
                      <a14:saturation sat="181000"/>
                    </a14:imgEffect>
                  </a14:imgLayer>
                </a14:imgProps>
              </a:ext>
            </a:extLst>
          </a:blip>
          <a:stretch>
            <a:fillRect/>
          </a:stretch>
        </p:blipFill>
        <p:spPr>
          <a:xfrm>
            <a:off x="0" y="1414463"/>
            <a:ext cx="5084763" cy="4856162"/>
          </a:xfrm>
          <a:prstGeom prst="rect">
            <a:avLst/>
          </a:prstGeom>
        </p:spPr>
      </p:pic>
      <p:pic>
        <p:nvPicPr>
          <p:cNvPr id="9" name="Picture 8">
            <a:extLst>
              <a:ext uri="{FF2B5EF4-FFF2-40B4-BE49-F238E27FC236}">
                <a16:creationId xmlns:a16="http://schemas.microsoft.com/office/drawing/2014/main" id="{C9FFE283-808A-40E4-8FF2-5D8E4DA83F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1791" y="1734128"/>
            <a:ext cx="4199082" cy="4645890"/>
          </a:xfrm>
          <a:prstGeom prst="rect">
            <a:avLst/>
          </a:prstGeom>
        </p:spPr>
      </p:pic>
      <p:cxnSp>
        <p:nvCxnSpPr>
          <p:cNvPr id="6" name="Straight Arrow Connector 5">
            <a:extLst>
              <a:ext uri="{FF2B5EF4-FFF2-40B4-BE49-F238E27FC236}">
                <a16:creationId xmlns:a16="http://schemas.microsoft.com/office/drawing/2014/main" id="{C8857A64-8BCE-42DF-AF5B-84CF2D559F16}"/>
              </a:ext>
            </a:extLst>
          </p:cNvPr>
          <p:cNvCxnSpPr>
            <a:cxnSpLocks/>
          </p:cNvCxnSpPr>
          <p:nvPr/>
        </p:nvCxnSpPr>
        <p:spPr>
          <a:xfrm>
            <a:off x="4491318" y="4016188"/>
            <a:ext cx="1147482" cy="0"/>
          </a:xfrm>
          <a:prstGeom prst="straightConnector1">
            <a:avLst/>
          </a:prstGeom>
          <a:ln w="146050">
            <a:solidFill>
              <a:srgbClr val="FF0000"/>
            </a:solidFill>
            <a:tailEnd type="arrow" w="lg" len="med"/>
          </a:ln>
          <a:effectLst>
            <a:outerShdw blurRad="88900" dist="50800" dir="5940000" sx="101000" sy="101000" algn="tl" rotWithShape="0">
              <a:prstClr val="black">
                <a:alpha val="69000"/>
              </a:prstClr>
            </a:outerShdw>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10BC7EA-46C9-47CC-9028-E455A8A09B33}"/>
              </a:ext>
            </a:extLst>
          </p:cNvPr>
          <p:cNvSpPr txBox="1"/>
          <p:nvPr/>
        </p:nvSpPr>
        <p:spPr>
          <a:xfrm>
            <a:off x="3324175" y="93261"/>
            <a:ext cx="5727658" cy="830997"/>
          </a:xfrm>
          <a:prstGeom prst="rect">
            <a:avLst/>
          </a:prstGeom>
          <a:noFill/>
        </p:spPr>
        <p:txBody>
          <a:bodyPr wrap="none" rtlCol="0">
            <a:spAutoFit/>
          </a:bodyPr>
          <a:lstStyle/>
          <a:p>
            <a:r>
              <a:rPr lang="en-US" sz="4800" b="1" dirty="0">
                <a:solidFill>
                  <a:schemeClr val="bg1"/>
                </a:solidFill>
                <a:latin typeface="Calibri" panose="020F0502020204030204" pitchFamily="34" charset="0"/>
              </a:rPr>
              <a:t>It’s a People </a:t>
            </a:r>
            <a:r>
              <a:rPr lang="en-US" sz="4800" b="1" dirty="0" err="1">
                <a:solidFill>
                  <a:schemeClr val="bg1"/>
                </a:solidFill>
                <a:latin typeface="Calibri" panose="020F0502020204030204" pitchFamily="34" charset="0"/>
              </a:rPr>
              <a:t>Proble</a:t>
            </a:r>
            <a:r>
              <a:rPr lang="en-US" sz="4800" b="1" spc="-300" dirty="0" err="1">
                <a:solidFill>
                  <a:schemeClr val="bg1"/>
                </a:solidFill>
                <a:latin typeface="Calibri" panose="020F0502020204030204" pitchFamily="34" charset="0"/>
              </a:rPr>
              <a:t>rn</a:t>
            </a:r>
            <a:endParaRPr lang="en-US" sz="4800" b="1" spc="-300" dirty="0">
              <a:solidFill>
                <a:schemeClr val="bg1"/>
              </a:solidFill>
              <a:latin typeface="Calibri" panose="020F0502020204030204" pitchFamily="34" charset="0"/>
            </a:endParaRPr>
          </a:p>
        </p:txBody>
      </p:sp>
      <p:sp>
        <p:nvSpPr>
          <p:cNvPr id="10" name="TextBox 9">
            <a:extLst>
              <a:ext uri="{FF2B5EF4-FFF2-40B4-BE49-F238E27FC236}">
                <a16:creationId xmlns:a16="http://schemas.microsoft.com/office/drawing/2014/main" id="{C788F6AD-1E33-4D20-BB27-80A179A86AE7}"/>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
        <p:nvSpPr>
          <p:cNvPr id="2" name="Title 1">
            <a:extLst>
              <a:ext uri="{FF2B5EF4-FFF2-40B4-BE49-F238E27FC236}">
                <a16:creationId xmlns:a16="http://schemas.microsoft.com/office/drawing/2014/main" id="{B2DD211E-ABFF-4A2C-ACD6-80F1CC554F38}"/>
              </a:ext>
            </a:extLst>
          </p:cNvPr>
          <p:cNvSpPr>
            <a:spLocks noGrp="1"/>
          </p:cNvSpPr>
          <p:nvPr>
            <p:ph type="title"/>
          </p:nvPr>
        </p:nvSpPr>
        <p:spPr>
          <a:xfrm>
            <a:off x="152265" y="948142"/>
            <a:ext cx="8116246" cy="812800"/>
          </a:xfrm>
        </p:spPr>
        <p:txBody>
          <a:bodyPr/>
          <a:lstStyle/>
          <a:p>
            <a:pPr>
              <a:lnSpc>
                <a:spcPts val="3300"/>
              </a:lnSpc>
            </a:pPr>
            <a:r>
              <a:rPr lang="en-US" dirty="0" err="1">
                <a:solidFill>
                  <a:schemeClr val="tx1">
                    <a:lumMod val="75000"/>
                    <a:lumOff val="25000"/>
                  </a:schemeClr>
                </a:solidFill>
              </a:rPr>
              <a:t>Hu</a:t>
            </a:r>
            <a:r>
              <a:rPr lang="en-US" spc="-150" dirty="0" err="1">
                <a:solidFill>
                  <a:schemeClr val="tx1">
                    <a:lumMod val="75000"/>
                    <a:lumOff val="25000"/>
                  </a:schemeClr>
                </a:solidFill>
              </a:rPr>
              <a:t>rn</a:t>
            </a:r>
            <a:r>
              <a:rPr lang="en-US" dirty="0" err="1">
                <a:solidFill>
                  <a:schemeClr val="tx1">
                    <a:lumMod val="75000"/>
                    <a:lumOff val="25000"/>
                  </a:schemeClr>
                </a:solidFill>
              </a:rPr>
              <a:t>an</a:t>
            </a:r>
            <a:r>
              <a:rPr lang="en-US" dirty="0">
                <a:solidFill>
                  <a:schemeClr val="tx1">
                    <a:lumMod val="75000"/>
                    <a:lumOff val="25000"/>
                  </a:schemeClr>
                </a:solidFill>
              </a:rPr>
              <a:t> Resources/Social Engineering</a:t>
            </a:r>
          </a:p>
        </p:txBody>
      </p:sp>
    </p:spTree>
    <p:extLst>
      <p:ext uri="{BB962C8B-B14F-4D97-AF65-F5344CB8AC3E}">
        <p14:creationId xmlns:p14="http://schemas.microsoft.com/office/powerpoint/2010/main" val="346194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CE1ED9-4784-4D1F-93B3-BA09D8F5BF88}"/>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27</a:t>
            </a:fld>
            <a:endParaRPr lang="en-US" dirty="0">
              <a:solidFill>
                <a:srgbClr val="BEDB40"/>
              </a:solidFill>
            </a:endParaRPr>
          </a:p>
        </p:txBody>
      </p:sp>
      <p:pic>
        <p:nvPicPr>
          <p:cNvPr id="7" name="Content Placeholder 6">
            <a:extLst>
              <a:ext uri="{FF2B5EF4-FFF2-40B4-BE49-F238E27FC236}">
                <a16:creationId xmlns:a16="http://schemas.microsoft.com/office/drawing/2014/main" id="{8C8BA65F-D307-4BA5-BDFF-ACA7B156A4D1}"/>
              </a:ext>
            </a:extLst>
          </p:cNvPr>
          <p:cNvPicPr>
            <a:picLocks noGrp="1" noChangeAspect="1"/>
          </p:cNvPicPr>
          <p:nvPr>
            <p:ph idx="4294967295"/>
          </p:nvPr>
        </p:nvPicPr>
        <p:blipFill>
          <a:blip r:embed="rId2">
            <a:extLst>
              <a:ext uri="{BEBA8EAE-BF5A-486C-A8C5-ECC9F3942E4B}">
                <a14:imgProps xmlns:a14="http://schemas.microsoft.com/office/drawing/2010/main">
                  <a14:imgLayer r:embed="rId3">
                    <a14:imgEffect>
                      <a14:colorTemperature colorTemp="7088"/>
                    </a14:imgEffect>
                    <a14:imgEffect>
                      <a14:saturation sat="181000"/>
                    </a14:imgEffect>
                  </a14:imgLayer>
                </a14:imgProps>
              </a:ext>
            </a:extLst>
          </a:blip>
          <a:stretch>
            <a:fillRect/>
          </a:stretch>
        </p:blipFill>
        <p:spPr>
          <a:xfrm>
            <a:off x="0" y="1414463"/>
            <a:ext cx="5084763" cy="4856162"/>
          </a:xfrm>
          <a:prstGeom prst="rect">
            <a:avLst/>
          </a:prstGeom>
        </p:spPr>
      </p:pic>
      <p:pic>
        <p:nvPicPr>
          <p:cNvPr id="9" name="Picture 8">
            <a:extLst>
              <a:ext uri="{FF2B5EF4-FFF2-40B4-BE49-F238E27FC236}">
                <a16:creationId xmlns:a16="http://schemas.microsoft.com/office/drawing/2014/main" id="{C9FFE283-808A-40E4-8FF2-5D8E4DA83F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1791" y="1734128"/>
            <a:ext cx="4199082" cy="4645890"/>
          </a:xfrm>
          <a:prstGeom prst="rect">
            <a:avLst/>
          </a:prstGeom>
        </p:spPr>
      </p:pic>
      <p:cxnSp>
        <p:nvCxnSpPr>
          <p:cNvPr id="6" name="Straight Arrow Connector 5">
            <a:extLst>
              <a:ext uri="{FF2B5EF4-FFF2-40B4-BE49-F238E27FC236}">
                <a16:creationId xmlns:a16="http://schemas.microsoft.com/office/drawing/2014/main" id="{C8857A64-8BCE-42DF-AF5B-84CF2D559F16}"/>
              </a:ext>
            </a:extLst>
          </p:cNvPr>
          <p:cNvCxnSpPr>
            <a:cxnSpLocks/>
          </p:cNvCxnSpPr>
          <p:nvPr/>
        </p:nvCxnSpPr>
        <p:spPr>
          <a:xfrm>
            <a:off x="4491318" y="4016188"/>
            <a:ext cx="1147482" cy="0"/>
          </a:xfrm>
          <a:prstGeom prst="straightConnector1">
            <a:avLst/>
          </a:prstGeom>
          <a:ln w="146050">
            <a:solidFill>
              <a:srgbClr val="FF0000"/>
            </a:solidFill>
            <a:tailEnd type="arrow" w="lg" len="med"/>
          </a:ln>
          <a:effectLst>
            <a:outerShdw blurRad="88900" dist="50800" dir="5940000" sx="101000" sy="101000" algn="tl" rotWithShape="0">
              <a:prstClr val="black">
                <a:alpha val="69000"/>
              </a:prstClr>
            </a:outerShdw>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10BC7EA-46C9-47CC-9028-E455A8A09B33}"/>
              </a:ext>
            </a:extLst>
          </p:cNvPr>
          <p:cNvSpPr txBox="1"/>
          <p:nvPr/>
        </p:nvSpPr>
        <p:spPr>
          <a:xfrm>
            <a:off x="3180701" y="-178859"/>
            <a:ext cx="5963299" cy="1200329"/>
          </a:xfrm>
          <a:prstGeom prst="rect">
            <a:avLst/>
          </a:prstGeom>
          <a:noFill/>
        </p:spPr>
        <p:txBody>
          <a:bodyPr wrap="none" rtlCol="0">
            <a:spAutoFit/>
          </a:bodyPr>
          <a:lstStyle/>
          <a:p>
            <a:r>
              <a:rPr lang="en-US" sz="4800" b="1" dirty="0">
                <a:solidFill>
                  <a:schemeClr val="bg1"/>
                </a:solidFill>
                <a:latin typeface="Calibri" panose="020F0502020204030204" pitchFamily="34" charset="0"/>
              </a:rPr>
              <a:t>It’s a People </a:t>
            </a:r>
            <a:r>
              <a:rPr lang="en-US" sz="4800" b="1" dirty="0" err="1">
                <a:solidFill>
                  <a:schemeClr val="bg1"/>
                </a:solidFill>
                <a:latin typeface="Calibri" panose="020F0502020204030204" pitchFamily="34" charset="0"/>
              </a:rPr>
              <a:t>Proble</a:t>
            </a:r>
            <a:r>
              <a:rPr lang="en-US" sz="7200" b="1" spc="-300" dirty="0" err="1">
                <a:solidFill>
                  <a:schemeClr val="accent6"/>
                </a:solidFill>
                <a:latin typeface="Calibri" panose="020F0502020204030204" pitchFamily="34" charset="0"/>
              </a:rPr>
              <a:t>rn</a:t>
            </a:r>
            <a:endParaRPr lang="en-US" sz="7200" b="1" spc="-300" dirty="0">
              <a:solidFill>
                <a:schemeClr val="accent6"/>
              </a:solidFill>
              <a:latin typeface="Calibri" panose="020F0502020204030204" pitchFamily="34" charset="0"/>
            </a:endParaRPr>
          </a:p>
        </p:txBody>
      </p:sp>
      <p:sp>
        <p:nvSpPr>
          <p:cNvPr id="10" name="TextBox 9">
            <a:extLst>
              <a:ext uri="{FF2B5EF4-FFF2-40B4-BE49-F238E27FC236}">
                <a16:creationId xmlns:a16="http://schemas.microsoft.com/office/drawing/2014/main" id="{C788F6AD-1E33-4D20-BB27-80A179A86AE7}"/>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
        <p:nvSpPr>
          <p:cNvPr id="2" name="Title 1">
            <a:extLst>
              <a:ext uri="{FF2B5EF4-FFF2-40B4-BE49-F238E27FC236}">
                <a16:creationId xmlns:a16="http://schemas.microsoft.com/office/drawing/2014/main" id="{B2DD211E-ABFF-4A2C-ACD6-80F1CC554F38}"/>
              </a:ext>
            </a:extLst>
          </p:cNvPr>
          <p:cNvSpPr>
            <a:spLocks noGrp="1"/>
          </p:cNvSpPr>
          <p:nvPr>
            <p:ph type="title"/>
          </p:nvPr>
        </p:nvSpPr>
        <p:spPr>
          <a:xfrm>
            <a:off x="152265" y="948142"/>
            <a:ext cx="8116246" cy="812800"/>
          </a:xfrm>
        </p:spPr>
        <p:txBody>
          <a:bodyPr/>
          <a:lstStyle/>
          <a:p>
            <a:pPr>
              <a:lnSpc>
                <a:spcPts val="3300"/>
              </a:lnSpc>
            </a:pPr>
            <a:r>
              <a:rPr lang="en-US" dirty="0" err="1">
                <a:solidFill>
                  <a:schemeClr val="tx1">
                    <a:lumMod val="75000"/>
                    <a:lumOff val="25000"/>
                  </a:schemeClr>
                </a:solidFill>
              </a:rPr>
              <a:t>Hu</a:t>
            </a:r>
            <a:r>
              <a:rPr lang="en-US" sz="4800" spc="-150" dirty="0" err="1">
                <a:solidFill>
                  <a:schemeClr val="accent6"/>
                </a:solidFill>
              </a:rPr>
              <a:t>rn</a:t>
            </a:r>
            <a:r>
              <a:rPr lang="en-US" dirty="0" err="1">
                <a:solidFill>
                  <a:schemeClr val="tx1">
                    <a:lumMod val="75000"/>
                    <a:lumOff val="25000"/>
                  </a:schemeClr>
                </a:solidFill>
              </a:rPr>
              <a:t>an</a:t>
            </a:r>
            <a:r>
              <a:rPr lang="en-US" dirty="0">
                <a:solidFill>
                  <a:schemeClr val="tx1">
                    <a:lumMod val="75000"/>
                    <a:lumOff val="25000"/>
                  </a:schemeClr>
                </a:solidFill>
              </a:rPr>
              <a:t> Resources/Social Engineering</a:t>
            </a:r>
          </a:p>
        </p:txBody>
      </p:sp>
    </p:spTree>
    <p:extLst>
      <p:ext uri="{BB962C8B-B14F-4D97-AF65-F5344CB8AC3E}">
        <p14:creationId xmlns:p14="http://schemas.microsoft.com/office/powerpoint/2010/main" val="314914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weapon&#10;&#10;Description automatically generated">
            <a:extLst>
              <a:ext uri="{FF2B5EF4-FFF2-40B4-BE49-F238E27FC236}">
                <a16:creationId xmlns:a16="http://schemas.microsoft.com/office/drawing/2014/main" id="{FF91F8E1-444B-4A3F-A143-59DE6ACA4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5205" y="2148471"/>
            <a:ext cx="5085922" cy="3671899"/>
          </a:xfrm>
          <a:prstGeom prst="rect">
            <a:avLst/>
          </a:prstGeom>
        </p:spPr>
      </p:pic>
      <p:sp>
        <p:nvSpPr>
          <p:cNvPr id="5" name="Slide Number Placeholder 4">
            <a:extLst>
              <a:ext uri="{FF2B5EF4-FFF2-40B4-BE49-F238E27FC236}">
                <a16:creationId xmlns:a16="http://schemas.microsoft.com/office/drawing/2014/main" id="{38CE1ED9-4784-4D1F-93B3-BA09D8F5BF88}"/>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28</a:t>
            </a:fld>
            <a:endParaRPr lang="en-US" dirty="0">
              <a:solidFill>
                <a:srgbClr val="BEDB40"/>
              </a:solidFill>
            </a:endParaRPr>
          </a:p>
        </p:txBody>
      </p:sp>
      <p:sp>
        <p:nvSpPr>
          <p:cNvPr id="3" name="TextBox 2">
            <a:extLst>
              <a:ext uri="{FF2B5EF4-FFF2-40B4-BE49-F238E27FC236}">
                <a16:creationId xmlns:a16="http://schemas.microsoft.com/office/drawing/2014/main" id="{710BC7EA-46C9-47CC-9028-E455A8A09B33}"/>
              </a:ext>
            </a:extLst>
          </p:cNvPr>
          <p:cNvSpPr txBox="1"/>
          <p:nvPr/>
        </p:nvSpPr>
        <p:spPr>
          <a:xfrm>
            <a:off x="3180701" y="-178859"/>
            <a:ext cx="5963299" cy="1200329"/>
          </a:xfrm>
          <a:prstGeom prst="rect">
            <a:avLst/>
          </a:prstGeom>
          <a:noFill/>
        </p:spPr>
        <p:txBody>
          <a:bodyPr wrap="none" rtlCol="0">
            <a:spAutoFit/>
          </a:bodyPr>
          <a:lstStyle/>
          <a:p>
            <a:r>
              <a:rPr lang="en-US" sz="4800" b="1" dirty="0">
                <a:solidFill>
                  <a:schemeClr val="bg1"/>
                </a:solidFill>
                <a:latin typeface="Calibri" panose="020F0502020204030204" pitchFamily="34" charset="0"/>
              </a:rPr>
              <a:t>It’s a People </a:t>
            </a:r>
            <a:r>
              <a:rPr lang="en-US" sz="4800" b="1" dirty="0" err="1">
                <a:solidFill>
                  <a:schemeClr val="bg1"/>
                </a:solidFill>
                <a:latin typeface="Calibri" panose="020F0502020204030204" pitchFamily="34" charset="0"/>
              </a:rPr>
              <a:t>Proble</a:t>
            </a:r>
            <a:r>
              <a:rPr lang="en-US" sz="7200" b="1" spc="-300" dirty="0" err="1">
                <a:solidFill>
                  <a:schemeClr val="accent6"/>
                </a:solidFill>
                <a:latin typeface="Calibri" panose="020F0502020204030204" pitchFamily="34" charset="0"/>
              </a:rPr>
              <a:t>rn</a:t>
            </a:r>
            <a:endParaRPr lang="en-US" sz="7200" b="1" spc="-300" dirty="0">
              <a:solidFill>
                <a:schemeClr val="accent6"/>
              </a:solidFill>
              <a:latin typeface="Calibri" panose="020F0502020204030204" pitchFamily="34" charset="0"/>
            </a:endParaRPr>
          </a:p>
        </p:txBody>
      </p:sp>
      <p:sp>
        <p:nvSpPr>
          <p:cNvPr id="10" name="TextBox 9">
            <a:extLst>
              <a:ext uri="{FF2B5EF4-FFF2-40B4-BE49-F238E27FC236}">
                <a16:creationId xmlns:a16="http://schemas.microsoft.com/office/drawing/2014/main" id="{C788F6AD-1E33-4D20-BB27-80A179A86AE7}"/>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
        <p:nvSpPr>
          <p:cNvPr id="2" name="Title 1">
            <a:extLst>
              <a:ext uri="{FF2B5EF4-FFF2-40B4-BE49-F238E27FC236}">
                <a16:creationId xmlns:a16="http://schemas.microsoft.com/office/drawing/2014/main" id="{B2DD211E-ABFF-4A2C-ACD6-80F1CC554F38}"/>
              </a:ext>
            </a:extLst>
          </p:cNvPr>
          <p:cNvSpPr>
            <a:spLocks noGrp="1"/>
          </p:cNvSpPr>
          <p:nvPr>
            <p:ph type="title"/>
          </p:nvPr>
        </p:nvSpPr>
        <p:spPr>
          <a:xfrm>
            <a:off x="152265" y="948142"/>
            <a:ext cx="8116246" cy="812800"/>
          </a:xfrm>
        </p:spPr>
        <p:txBody>
          <a:bodyPr/>
          <a:lstStyle/>
          <a:p>
            <a:pPr>
              <a:lnSpc>
                <a:spcPts val="3300"/>
              </a:lnSpc>
            </a:pPr>
            <a:r>
              <a:rPr lang="en-US" dirty="0" err="1">
                <a:solidFill>
                  <a:schemeClr val="tx1">
                    <a:lumMod val="75000"/>
                    <a:lumOff val="25000"/>
                  </a:schemeClr>
                </a:solidFill>
              </a:rPr>
              <a:t>Hu</a:t>
            </a:r>
            <a:r>
              <a:rPr lang="en-US" sz="4800" spc="-150" dirty="0" err="1">
                <a:solidFill>
                  <a:schemeClr val="accent6"/>
                </a:solidFill>
              </a:rPr>
              <a:t>rn</a:t>
            </a:r>
            <a:r>
              <a:rPr lang="en-US" dirty="0" err="1">
                <a:solidFill>
                  <a:schemeClr val="tx1">
                    <a:lumMod val="75000"/>
                    <a:lumOff val="25000"/>
                  </a:schemeClr>
                </a:solidFill>
              </a:rPr>
              <a:t>an</a:t>
            </a:r>
            <a:r>
              <a:rPr lang="en-US" dirty="0">
                <a:solidFill>
                  <a:schemeClr val="tx1">
                    <a:lumMod val="75000"/>
                    <a:lumOff val="25000"/>
                  </a:schemeClr>
                </a:solidFill>
              </a:rPr>
              <a:t> Resources/Social Engineering</a:t>
            </a:r>
          </a:p>
        </p:txBody>
      </p:sp>
      <p:pic>
        <p:nvPicPr>
          <p:cNvPr id="12" name="Picture 11" descr="A picture containing weapon&#10;&#10;Description automatically generated">
            <a:extLst>
              <a:ext uri="{FF2B5EF4-FFF2-40B4-BE49-F238E27FC236}">
                <a16:creationId xmlns:a16="http://schemas.microsoft.com/office/drawing/2014/main" id="{5EE6E085-3C26-4710-92C6-262CCFFB7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41" y="2336412"/>
            <a:ext cx="4645599" cy="2965920"/>
          </a:xfrm>
          <a:prstGeom prst="rect">
            <a:avLst/>
          </a:prstGeom>
        </p:spPr>
      </p:pic>
    </p:spTree>
    <p:extLst>
      <p:ext uri="{BB962C8B-B14F-4D97-AF65-F5344CB8AC3E}">
        <p14:creationId xmlns:p14="http://schemas.microsoft.com/office/powerpoint/2010/main" val="423857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3FC7E-D248-40E8-892D-D58E207C73A9}"/>
              </a:ext>
            </a:extLst>
          </p:cNvPr>
          <p:cNvSpPr>
            <a:spLocks noGrp="1"/>
          </p:cNvSpPr>
          <p:nvPr>
            <p:ph type="title"/>
          </p:nvPr>
        </p:nvSpPr>
        <p:spPr>
          <a:xfrm>
            <a:off x="2729345" y="68264"/>
            <a:ext cx="6102928" cy="756081"/>
          </a:xfrm>
        </p:spPr>
        <p:txBody>
          <a:bodyPr/>
          <a:lstStyle/>
          <a:p>
            <a:r>
              <a:rPr lang="en-US" sz="4400" b="1" dirty="0">
                <a:latin typeface="+mj-lt"/>
              </a:rPr>
              <a:t>Put the Puzzle Together</a:t>
            </a:r>
          </a:p>
        </p:txBody>
      </p:sp>
      <p:sp>
        <p:nvSpPr>
          <p:cNvPr id="5" name="Slide Number Placeholder 4">
            <a:extLst>
              <a:ext uri="{FF2B5EF4-FFF2-40B4-BE49-F238E27FC236}">
                <a16:creationId xmlns:a16="http://schemas.microsoft.com/office/drawing/2014/main" id="{4ACABDD3-5371-4182-B1F8-F0E824591933}"/>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29</a:t>
            </a:fld>
            <a:endParaRPr lang="en-US" dirty="0">
              <a:solidFill>
                <a:srgbClr val="BEDB40"/>
              </a:solidFill>
            </a:endParaRPr>
          </a:p>
        </p:txBody>
      </p:sp>
      <p:pic>
        <p:nvPicPr>
          <p:cNvPr id="17" name="Content Placeholder 16">
            <a:extLst>
              <a:ext uri="{FF2B5EF4-FFF2-40B4-BE49-F238E27FC236}">
                <a16:creationId xmlns:a16="http://schemas.microsoft.com/office/drawing/2014/main" id="{327A27C4-5CBE-4AB1-B63A-AAC9686615AA}"/>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817562" y="1183781"/>
            <a:ext cx="7508875" cy="4843463"/>
          </a:xfrm>
          <a:prstGeom prst="rect">
            <a:avLst/>
          </a:prstGeom>
        </p:spPr>
      </p:pic>
      <p:sp>
        <p:nvSpPr>
          <p:cNvPr id="6" name="TextBox 5">
            <a:extLst>
              <a:ext uri="{FF2B5EF4-FFF2-40B4-BE49-F238E27FC236}">
                <a16:creationId xmlns:a16="http://schemas.microsoft.com/office/drawing/2014/main" id="{E51A4A10-3668-49D1-9839-5A77A9CECEDE}"/>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
        <p:nvSpPr>
          <p:cNvPr id="3" name="TextBox 2">
            <a:extLst>
              <a:ext uri="{FF2B5EF4-FFF2-40B4-BE49-F238E27FC236}">
                <a16:creationId xmlns:a16="http://schemas.microsoft.com/office/drawing/2014/main" id="{622BDC23-99F4-42EF-B1C4-4F29E2B12EA9}"/>
              </a:ext>
            </a:extLst>
          </p:cNvPr>
          <p:cNvSpPr txBox="1"/>
          <p:nvPr/>
        </p:nvSpPr>
        <p:spPr>
          <a:xfrm>
            <a:off x="2793044" y="6089674"/>
            <a:ext cx="3586238" cy="369332"/>
          </a:xfrm>
          <a:prstGeom prst="rect">
            <a:avLst/>
          </a:prstGeom>
          <a:noFill/>
        </p:spPr>
        <p:txBody>
          <a:bodyPr wrap="none" rtlCol="0">
            <a:spAutoFit/>
          </a:bodyPr>
          <a:lstStyle/>
          <a:p>
            <a:r>
              <a:rPr lang="en-US" b="1" dirty="0"/>
              <a:t>Aggregate the Scan Logs’ Data</a:t>
            </a:r>
            <a:endParaRPr lang="en-US" dirty="0"/>
          </a:p>
        </p:txBody>
      </p:sp>
    </p:spTree>
    <p:extLst>
      <p:ext uri="{BB962C8B-B14F-4D97-AF65-F5344CB8AC3E}">
        <p14:creationId xmlns:p14="http://schemas.microsoft.com/office/powerpoint/2010/main" val="24109871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1138-0B70-4121-A3AB-85F642A0CF52}"/>
              </a:ext>
            </a:extLst>
          </p:cNvPr>
          <p:cNvSpPr>
            <a:spLocks noGrp="1"/>
          </p:cNvSpPr>
          <p:nvPr>
            <p:ph type="title"/>
          </p:nvPr>
        </p:nvSpPr>
        <p:spPr>
          <a:xfrm>
            <a:off x="-205273" y="-1336"/>
            <a:ext cx="9231549" cy="812800"/>
          </a:xfrm>
        </p:spPr>
        <p:txBody>
          <a:bodyPr/>
          <a:lstStyle/>
          <a:p>
            <a:r>
              <a:rPr lang="en-US" sz="3600" b="1" dirty="0" err="1">
                <a:ea typeface="MS PGothic"/>
              </a:rPr>
              <a:t>Plus,You've</a:t>
            </a:r>
            <a:r>
              <a:rPr lang="en-US" sz="3600" b="1" dirty="0">
                <a:ea typeface="MS PGothic"/>
              </a:rPr>
              <a:t> Got a </a:t>
            </a:r>
            <a:r>
              <a:rPr lang="en-US" sz="3600" b="1" dirty="0" err="1">
                <a:ea typeface="MS PGothic"/>
              </a:rPr>
              <a:t>l</a:t>
            </a:r>
            <a:r>
              <a:rPr lang="en-US" sz="2800" b="1" dirty="0" err="1">
                <a:ea typeface="MS PGothic"/>
              </a:rPr>
              <a:t>OT</a:t>
            </a:r>
            <a:r>
              <a:rPr lang="en-US" sz="3600" b="1" dirty="0">
                <a:ea typeface="MS PGothic"/>
              </a:rPr>
              <a:t> of New Friends</a:t>
            </a:r>
          </a:p>
        </p:txBody>
      </p:sp>
      <p:sp>
        <p:nvSpPr>
          <p:cNvPr id="3" name="Slide Number Placeholder 2">
            <a:extLst>
              <a:ext uri="{FF2B5EF4-FFF2-40B4-BE49-F238E27FC236}">
                <a16:creationId xmlns:a16="http://schemas.microsoft.com/office/drawing/2014/main" id="{DD17B44A-B63F-4123-8D2B-41C7065730E4}"/>
              </a:ext>
            </a:extLst>
          </p:cNvPr>
          <p:cNvSpPr>
            <a:spLocks noGrp="1"/>
          </p:cNvSpPr>
          <p:nvPr>
            <p:ph type="sldNum"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1C43635-B4FE-429B-A5F8-66E67D4601B8}" type="slidenum">
              <a:rPr kumimoji="0" lang="en-US" sz="1200" b="0" i="0" u="none" strike="noStrike" kern="1200" cap="none" spc="0" normalizeH="0" baseline="0" noProof="0" smtClean="0">
                <a:ln>
                  <a:noFill/>
                </a:ln>
                <a:solidFill>
                  <a:srgbClr val="C4E169"/>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C4E169"/>
              </a:solidFill>
              <a:effectLst/>
              <a:uLnTx/>
              <a:uFillTx/>
              <a:latin typeface="Calibri" panose="020F0502020204030204" pitchFamily="34" charset="0"/>
              <a:ea typeface="MS PGothic" panose="020B0600070205080204" pitchFamily="34" charset="-128"/>
              <a:cs typeface="+mn-cs"/>
            </a:endParaRPr>
          </a:p>
        </p:txBody>
      </p:sp>
      <p:sp>
        <p:nvSpPr>
          <p:cNvPr id="7" name="TextBox 6">
            <a:extLst>
              <a:ext uri="{FF2B5EF4-FFF2-40B4-BE49-F238E27FC236}">
                <a16:creationId xmlns:a16="http://schemas.microsoft.com/office/drawing/2014/main" id="{DC8448C1-01D7-4010-8BB4-B1B04A65154F}"/>
              </a:ext>
            </a:extLst>
          </p:cNvPr>
          <p:cNvSpPr txBox="1"/>
          <p:nvPr/>
        </p:nvSpPr>
        <p:spPr>
          <a:xfrm>
            <a:off x="289641" y="6469053"/>
            <a:ext cx="1736373" cy="369332"/>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BEDB40"/>
                </a:solidFill>
                <a:effectLst/>
                <a:uLnTx/>
                <a:uFillTx/>
                <a:latin typeface="Arial" panose="020B0604020202020204" pitchFamily="34" charset="0"/>
                <a:ea typeface="MS PGothic" panose="020B0600070205080204" pitchFamily="34" charset="-128"/>
                <a:cs typeface="+mn-cs"/>
              </a:rPr>
              <a:t>Ron Benvenisti</a:t>
            </a:r>
          </a:p>
        </p:txBody>
      </p:sp>
      <p:pic>
        <p:nvPicPr>
          <p:cNvPr id="5" name="Picture 4" descr="Diagram&#10;&#10;Description automatically generated">
            <a:extLst>
              <a:ext uri="{FF2B5EF4-FFF2-40B4-BE49-F238E27FC236}">
                <a16:creationId xmlns:a16="http://schemas.microsoft.com/office/drawing/2014/main" id="{CEBD2040-4530-4CD3-9A38-A730EEDB2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1" y="1014221"/>
            <a:ext cx="7217474" cy="5440407"/>
          </a:xfrm>
          <a:prstGeom prst="rect">
            <a:avLst/>
          </a:prstGeom>
        </p:spPr>
      </p:pic>
    </p:spTree>
    <p:extLst>
      <p:ext uri="{BB962C8B-B14F-4D97-AF65-F5344CB8AC3E}">
        <p14:creationId xmlns:p14="http://schemas.microsoft.com/office/powerpoint/2010/main" val="3855290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ED8C3-EE29-4025-83C7-C15E2BDD2C29}"/>
              </a:ext>
            </a:extLst>
          </p:cNvPr>
          <p:cNvSpPr>
            <a:spLocks noGrp="1"/>
          </p:cNvSpPr>
          <p:nvPr>
            <p:ph type="title"/>
          </p:nvPr>
        </p:nvSpPr>
        <p:spPr>
          <a:xfrm>
            <a:off x="1702340" y="150813"/>
            <a:ext cx="6984460" cy="700087"/>
          </a:xfrm>
        </p:spPr>
        <p:txBody>
          <a:bodyPr/>
          <a:lstStyle/>
          <a:p>
            <a:r>
              <a:rPr lang="en-US" sz="4800" b="1" dirty="0">
                <a:latin typeface="+mj-lt"/>
              </a:rPr>
              <a:t>Achieve Defense In Depth</a:t>
            </a:r>
          </a:p>
        </p:txBody>
      </p:sp>
      <p:sp>
        <p:nvSpPr>
          <p:cNvPr id="5" name="Slide Number Placeholder 4">
            <a:extLst>
              <a:ext uri="{FF2B5EF4-FFF2-40B4-BE49-F238E27FC236}">
                <a16:creationId xmlns:a16="http://schemas.microsoft.com/office/drawing/2014/main" id="{50DE375D-1A72-4872-85A5-00CB9BBC7D70}"/>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30</a:t>
            </a:fld>
            <a:endParaRPr lang="en-US" dirty="0">
              <a:solidFill>
                <a:srgbClr val="BEDB40"/>
              </a:solidFill>
            </a:endParaRPr>
          </a:p>
        </p:txBody>
      </p:sp>
      <p:pic>
        <p:nvPicPr>
          <p:cNvPr id="7" name="Content Placeholder 6">
            <a:extLst>
              <a:ext uri="{FF2B5EF4-FFF2-40B4-BE49-F238E27FC236}">
                <a16:creationId xmlns:a16="http://schemas.microsoft.com/office/drawing/2014/main" id="{1F1BD2E7-19BE-4D1F-A132-8E65C2994279}"/>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0" y="1282700"/>
            <a:ext cx="6080125" cy="4054475"/>
          </a:xfrm>
          <a:prstGeom prst="rect">
            <a:avLst/>
          </a:prstGeom>
        </p:spPr>
      </p:pic>
      <p:sp>
        <p:nvSpPr>
          <p:cNvPr id="3" name="TextBox 2">
            <a:extLst>
              <a:ext uri="{FF2B5EF4-FFF2-40B4-BE49-F238E27FC236}">
                <a16:creationId xmlns:a16="http://schemas.microsoft.com/office/drawing/2014/main" id="{64282794-FC06-4F13-93E2-6E97EB616F49}"/>
              </a:ext>
            </a:extLst>
          </p:cNvPr>
          <p:cNvSpPr txBox="1"/>
          <p:nvPr/>
        </p:nvSpPr>
        <p:spPr>
          <a:xfrm>
            <a:off x="114300" y="5276154"/>
            <a:ext cx="10081260" cy="1354217"/>
          </a:xfrm>
          <a:prstGeom prst="rect">
            <a:avLst/>
          </a:prstGeom>
          <a:noFill/>
        </p:spPr>
        <p:txBody>
          <a:bodyPr wrap="square" rtlCol="0">
            <a:spAutoFit/>
          </a:bodyPr>
          <a:lstStyle/>
          <a:p>
            <a:r>
              <a:rPr lang="en-US" sz="3200" b="1" dirty="0"/>
              <a:t>Security Information and Event Management</a:t>
            </a:r>
            <a:r>
              <a:rPr lang="en-US" sz="3200" dirty="0"/>
              <a:t> </a:t>
            </a:r>
          </a:p>
          <a:p>
            <a:r>
              <a:rPr lang="en-US" sz="3200" dirty="0"/>
              <a:t>(</a:t>
            </a:r>
            <a:r>
              <a:rPr lang="en-US" sz="3200" b="1" dirty="0"/>
              <a:t>SIEM</a:t>
            </a:r>
            <a:r>
              <a:rPr lang="en-US" sz="3200" dirty="0"/>
              <a:t>) </a:t>
            </a:r>
          </a:p>
          <a:p>
            <a:endParaRPr lang="en-US" dirty="0"/>
          </a:p>
        </p:txBody>
      </p:sp>
      <p:sp>
        <p:nvSpPr>
          <p:cNvPr id="6" name="TextBox 5">
            <a:extLst>
              <a:ext uri="{FF2B5EF4-FFF2-40B4-BE49-F238E27FC236}">
                <a16:creationId xmlns:a16="http://schemas.microsoft.com/office/drawing/2014/main" id="{3257AA4B-4B39-4F4E-A0A0-FA128326B2BE}"/>
              </a:ext>
            </a:extLst>
          </p:cNvPr>
          <p:cNvSpPr txBox="1"/>
          <p:nvPr/>
        </p:nvSpPr>
        <p:spPr>
          <a:xfrm>
            <a:off x="6088380" y="1775503"/>
            <a:ext cx="3063240" cy="3447098"/>
          </a:xfrm>
          <a:prstGeom prst="rect">
            <a:avLst/>
          </a:prstGeom>
          <a:noFill/>
        </p:spPr>
        <p:txBody>
          <a:bodyPr wrap="square" rtlCol="0">
            <a:spAutoFit/>
          </a:bodyPr>
          <a:lstStyle/>
          <a:p>
            <a:r>
              <a:rPr lang="en-US" sz="2000" dirty="0">
                <a:latin typeface="Myriad Pro"/>
              </a:rPr>
              <a:t>Compliance with NIST Special Publication (SP) 800 regulations, went into effect on Dec. 31, 2017</a:t>
            </a:r>
          </a:p>
          <a:p>
            <a:r>
              <a:rPr lang="en-US" sz="2000" dirty="0">
                <a:latin typeface="Myriad Pro"/>
              </a:rPr>
              <a:t>And are constantly updated as vulnerabilities evolve to address particular assets and sectors.</a:t>
            </a:r>
          </a:p>
          <a:p>
            <a:endParaRPr lang="en-US" dirty="0"/>
          </a:p>
        </p:txBody>
      </p:sp>
      <p:sp>
        <p:nvSpPr>
          <p:cNvPr id="8" name="TextBox 7">
            <a:extLst>
              <a:ext uri="{FF2B5EF4-FFF2-40B4-BE49-F238E27FC236}">
                <a16:creationId xmlns:a16="http://schemas.microsoft.com/office/drawing/2014/main" id="{E4769827-211D-4089-A5FC-D9D25D46AE1D}"/>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3805185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F7554-F598-4F1F-AC18-69986505EA51}"/>
              </a:ext>
            </a:extLst>
          </p:cNvPr>
          <p:cNvSpPr>
            <a:spLocks noGrp="1"/>
          </p:cNvSpPr>
          <p:nvPr>
            <p:ph type="title"/>
          </p:nvPr>
        </p:nvSpPr>
        <p:spPr>
          <a:xfrm>
            <a:off x="289641" y="166354"/>
            <a:ext cx="8708445" cy="700087"/>
          </a:xfrm>
        </p:spPr>
        <p:txBody>
          <a:bodyPr/>
          <a:lstStyle/>
          <a:p>
            <a:r>
              <a:rPr lang="en-US" sz="4400" b="1" dirty="0">
                <a:latin typeface="+mj-lt"/>
              </a:rPr>
              <a:t>Address Your Expanding Landscape</a:t>
            </a:r>
          </a:p>
        </p:txBody>
      </p:sp>
      <p:sp>
        <p:nvSpPr>
          <p:cNvPr id="5" name="Slide Number Placeholder 4">
            <a:extLst>
              <a:ext uri="{FF2B5EF4-FFF2-40B4-BE49-F238E27FC236}">
                <a16:creationId xmlns:a16="http://schemas.microsoft.com/office/drawing/2014/main" id="{5C767F75-05D2-4164-9290-9CA8F9693690}"/>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31</a:t>
            </a:fld>
            <a:endParaRPr lang="en-US" dirty="0">
              <a:solidFill>
                <a:srgbClr val="BEDB40"/>
              </a:solidFill>
            </a:endParaRPr>
          </a:p>
        </p:txBody>
      </p:sp>
      <p:cxnSp>
        <p:nvCxnSpPr>
          <p:cNvPr id="7" name="Straight Connector 6">
            <a:extLst>
              <a:ext uri="{FF2B5EF4-FFF2-40B4-BE49-F238E27FC236}">
                <a16:creationId xmlns:a16="http://schemas.microsoft.com/office/drawing/2014/main" id="{270AFCBF-3864-4753-B1EF-9C8204B230C0}"/>
              </a:ext>
            </a:extLst>
          </p:cNvPr>
          <p:cNvCxnSpPr>
            <a:cxnSpLocks/>
          </p:cNvCxnSpPr>
          <p:nvPr/>
        </p:nvCxnSpPr>
        <p:spPr>
          <a:xfrm>
            <a:off x="3263805" y="2038328"/>
            <a:ext cx="0" cy="1697733"/>
          </a:xfrm>
          <a:prstGeom prst="line">
            <a:avLst/>
          </a:prstGeom>
          <a:ln w="98425">
            <a:solidFill>
              <a:srgbClr val="009B8D"/>
            </a:solidFill>
            <a:headEnd type="stealth"/>
            <a:tailEnd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A55C430-6DAD-46BB-AE91-85648D2661D6}"/>
              </a:ext>
            </a:extLst>
          </p:cNvPr>
          <p:cNvCxnSpPr>
            <a:cxnSpLocks/>
          </p:cNvCxnSpPr>
          <p:nvPr/>
        </p:nvCxnSpPr>
        <p:spPr>
          <a:xfrm flipH="1">
            <a:off x="1038844" y="3751068"/>
            <a:ext cx="2209799" cy="1752600"/>
          </a:xfrm>
          <a:prstGeom prst="line">
            <a:avLst/>
          </a:prstGeom>
          <a:ln w="85725">
            <a:solidFill>
              <a:srgbClr val="00766B"/>
            </a:solidFill>
            <a:tailEnd type="stealt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9A37A31-DED2-4DE7-98E5-C13C9068521C}"/>
              </a:ext>
            </a:extLst>
          </p:cNvPr>
          <p:cNvCxnSpPr>
            <a:cxnSpLocks/>
          </p:cNvCxnSpPr>
          <p:nvPr/>
        </p:nvCxnSpPr>
        <p:spPr>
          <a:xfrm>
            <a:off x="3273136" y="3759776"/>
            <a:ext cx="3886200" cy="971550"/>
          </a:xfrm>
          <a:prstGeom prst="line">
            <a:avLst/>
          </a:prstGeom>
          <a:ln w="82550">
            <a:solidFill>
              <a:srgbClr val="DF532F"/>
            </a:solidFill>
            <a:tailEnd type="stealt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5198E69-3067-4D84-9A48-E6F83A68CCE3}"/>
              </a:ext>
            </a:extLst>
          </p:cNvPr>
          <p:cNvSpPr txBox="1"/>
          <p:nvPr/>
        </p:nvSpPr>
        <p:spPr>
          <a:xfrm>
            <a:off x="2592266" y="1536752"/>
            <a:ext cx="1489703" cy="584775"/>
          </a:xfrm>
          <a:prstGeom prst="rect">
            <a:avLst/>
          </a:prstGeom>
          <a:noFill/>
        </p:spPr>
        <p:txBody>
          <a:bodyPr wrap="none" rtlCol="0">
            <a:spAutoFit/>
          </a:bodyPr>
          <a:lstStyle/>
          <a:p>
            <a:r>
              <a:rPr lang="en-US" sz="3200" b="1" dirty="0">
                <a:solidFill>
                  <a:schemeClr val="bg1">
                    <a:lumMod val="50000"/>
                  </a:schemeClr>
                </a:solidFill>
              </a:rPr>
              <a:t>Volume</a:t>
            </a:r>
          </a:p>
        </p:txBody>
      </p:sp>
      <p:sp>
        <p:nvSpPr>
          <p:cNvPr id="11" name="TextBox 10">
            <a:extLst>
              <a:ext uri="{FF2B5EF4-FFF2-40B4-BE49-F238E27FC236}">
                <a16:creationId xmlns:a16="http://schemas.microsoft.com/office/drawing/2014/main" id="{F80DA041-D6F5-4DFB-8707-6AE29DBE11EB}"/>
              </a:ext>
            </a:extLst>
          </p:cNvPr>
          <p:cNvSpPr txBox="1"/>
          <p:nvPr/>
        </p:nvSpPr>
        <p:spPr>
          <a:xfrm>
            <a:off x="7240262" y="4453563"/>
            <a:ext cx="1668662" cy="584775"/>
          </a:xfrm>
          <a:prstGeom prst="rect">
            <a:avLst/>
          </a:prstGeom>
          <a:noFill/>
        </p:spPr>
        <p:txBody>
          <a:bodyPr wrap="none" rtlCol="0">
            <a:spAutoFit/>
          </a:bodyPr>
          <a:lstStyle/>
          <a:p>
            <a:r>
              <a:rPr lang="en-US" sz="3200" b="1" dirty="0">
                <a:solidFill>
                  <a:schemeClr val="bg1">
                    <a:lumMod val="50000"/>
                  </a:schemeClr>
                </a:solidFill>
              </a:rPr>
              <a:t>Platform</a:t>
            </a:r>
          </a:p>
        </p:txBody>
      </p:sp>
      <p:sp>
        <p:nvSpPr>
          <p:cNvPr id="12" name="TextBox 11">
            <a:extLst>
              <a:ext uri="{FF2B5EF4-FFF2-40B4-BE49-F238E27FC236}">
                <a16:creationId xmlns:a16="http://schemas.microsoft.com/office/drawing/2014/main" id="{9682FF77-8AD1-4EE6-8F81-2EA2217A196F}"/>
              </a:ext>
            </a:extLst>
          </p:cNvPr>
          <p:cNvSpPr txBox="1"/>
          <p:nvPr/>
        </p:nvSpPr>
        <p:spPr>
          <a:xfrm>
            <a:off x="45169" y="5559870"/>
            <a:ext cx="2105063" cy="584775"/>
          </a:xfrm>
          <a:prstGeom prst="rect">
            <a:avLst/>
          </a:prstGeom>
          <a:noFill/>
        </p:spPr>
        <p:txBody>
          <a:bodyPr wrap="none" rtlCol="0">
            <a:spAutoFit/>
          </a:bodyPr>
          <a:lstStyle/>
          <a:p>
            <a:r>
              <a:rPr lang="en-US" sz="3200" b="1" dirty="0">
                <a:solidFill>
                  <a:schemeClr val="bg1">
                    <a:lumMod val="50000"/>
                  </a:schemeClr>
                </a:solidFill>
              </a:rPr>
              <a:t>Complexity</a:t>
            </a:r>
          </a:p>
        </p:txBody>
      </p:sp>
      <p:sp>
        <p:nvSpPr>
          <p:cNvPr id="13" name="TextBox 12">
            <a:extLst>
              <a:ext uri="{FF2B5EF4-FFF2-40B4-BE49-F238E27FC236}">
                <a16:creationId xmlns:a16="http://schemas.microsoft.com/office/drawing/2014/main" id="{86D227DD-42C2-4069-B7C9-4398B18CEDF4}"/>
              </a:ext>
            </a:extLst>
          </p:cNvPr>
          <p:cNvSpPr txBox="1"/>
          <p:nvPr/>
        </p:nvSpPr>
        <p:spPr>
          <a:xfrm>
            <a:off x="1060871" y="4481211"/>
            <a:ext cx="603050" cy="369332"/>
          </a:xfrm>
          <a:prstGeom prst="rect">
            <a:avLst/>
          </a:prstGeom>
          <a:noFill/>
        </p:spPr>
        <p:txBody>
          <a:bodyPr wrap="none" rtlCol="0">
            <a:spAutoFit/>
          </a:bodyPr>
          <a:lstStyle/>
          <a:p>
            <a:r>
              <a:rPr lang="en-US" dirty="0">
                <a:solidFill>
                  <a:schemeClr val="bg1">
                    <a:lumMod val="50000"/>
                  </a:schemeClr>
                </a:solidFill>
              </a:rPr>
              <a:t>Logs</a:t>
            </a:r>
          </a:p>
        </p:txBody>
      </p:sp>
      <p:sp>
        <p:nvSpPr>
          <p:cNvPr id="14" name="TextBox 13">
            <a:extLst>
              <a:ext uri="{FF2B5EF4-FFF2-40B4-BE49-F238E27FC236}">
                <a16:creationId xmlns:a16="http://schemas.microsoft.com/office/drawing/2014/main" id="{58B0ACD9-0BAA-4F30-903E-BAAC9E6A3406}"/>
              </a:ext>
            </a:extLst>
          </p:cNvPr>
          <p:cNvSpPr txBox="1"/>
          <p:nvPr/>
        </p:nvSpPr>
        <p:spPr>
          <a:xfrm>
            <a:off x="1319950" y="4066369"/>
            <a:ext cx="1026050" cy="369332"/>
          </a:xfrm>
          <a:prstGeom prst="rect">
            <a:avLst/>
          </a:prstGeom>
          <a:noFill/>
        </p:spPr>
        <p:txBody>
          <a:bodyPr wrap="none" rtlCol="0">
            <a:spAutoFit/>
          </a:bodyPr>
          <a:lstStyle/>
          <a:p>
            <a:r>
              <a:rPr lang="en-US" dirty="0">
                <a:solidFill>
                  <a:schemeClr val="bg1">
                    <a:lumMod val="50000"/>
                  </a:schemeClr>
                </a:solidFill>
              </a:rPr>
              <a:t>ACL Data</a:t>
            </a:r>
          </a:p>
        </p:txBody>
      </p:sp>
      <p:sp>
        <p:nvSpPr>
          <p:cNvPr id="15" name="TextBox 14">
            <a:extLst>
              <a:ext uri="{FF2B5EF4-FFF2-40B4-BE49-F238E27FC236}">
                <a16:creationId xmlns:a16="http://schemas.microsoft.com/office/drawing/2014/main" id="{49BA58F1-ACE0-4691-85AE-FEC398903777}"/>
              </a:ext>
            </a:extLst>
          </p:cNvPr>
          <p:cNvSpPr txBox="1"/>
          <p:nvPr/>
        </p:nvSpPr>
        <p:spPr>
          <a:xfrm>
            <a:off x="1558021" y="3575110"/>
            <a:ext cx="1333948" cy="369332"/>
          </a:xfrm>
          <a:prstGeom prst="rect">
            <a:avLst/>
          </a:prstGeom>
          <a:noFill/>
        </p:spPr>
        <p:txBody>
          <a:bodyPr wrap="square" rtlCol="0">
            <a:spAutoFit/>
          </a:bodyPr>
          <a:lstStyle/>
          <a:p>
            <a:r>
              <a:rPr lang="en-US" dirty="0">
                <a:solidFill>
                  <a:schemeClr val="bg1">
                    <a:lumMod val="50000"/>
                  </a:schemeClr>
                </a:solidFill>
              </a:rPr>
              <a:t>Scan Data</a:t>
            </a:r>
          </a:p>
        </p:txBody>
      </p:sp>
      <p:sp>
        <p:nvSpPr>
          <p:cNvPr id="16" name="TextBox 15">
            <a:extLst>
              <a:ext uri="{FF2B5EF4-FFF2-40B4-BE49-F238E27FC236}">
                <a16:creationId xmlns:a16="http://schemas.microsoft.com/office/drawing/2014/main" id="{E0552B13-D4C6-4264-BBB8-378625340532}"/>
              </a:ext>
            </a:extLst>
          </p:cNvPr>
          <p:cNvSpPr txBox="1"/>
          <p:nvPr/>
        </p:nvSpPr>
        <p:spPr>
          <a:xfrm>
            <a:off x="6553200" y="4126433"/>
            <a:ext cx="476412" cy="369332"/>
          </a:xfrm>
          <a:prstGeom prst="rect">
            <a:avLst/>
          </a:prstGeom>
          <a:noFill/>
        </p:spPr>
        <p:txBody>
          <a:bodyPr wrap="none" rtlCol="0">
            <a:spAutoFit/>
          </a:bodyPr>
          <a:lstStyle/>
          <a:p>
            <a:r>
              <a:rPr lang="en-US" dirty="0">
                <a:solidFill>
                  <a:schemeClr val="bg1">
                    <a:lumMod val="50000"/>
                  </a:schemeClr>
                </a:solidFill>
              </a:rPr>
              <a:t>IoT</a:t>
            </a:r>
          </a:p>
        </p:txBody>
      </p:sp>
      <p:sp>
        <p:nvSpPr>
          <p:cNvPr id="17" name="TextBox 16">
            <a:extLst>
              <a:ext uri="{FF2B5EF4-FFF2-40B4-BE49-F238E27FC236}">
                <a16:creationId xmlns:a16="http://schemas.microsoft.com/office/drawing/2014/main" id="{9FF12190-97EB-42F5-9AEE-E05969A6534C}"/>
              </a:ext>
            </a:extLst>
          </p:cNvPr>
          <p:cNvSpPr txBox="1"/>
          <p:nvPr/>
        </p:nvSpPr>
        <p:spPr>
          <a:xfrm>
            <a:off x="5191808" y="3900297"/>
            <a:ext cx="1176732" cy="369332"/>
          </a:xfrm>
          <a:prstGeom prst="rect">
            <a:avLst/>
          </a:prstGeom>
          <a:noFill/>
        </p:spPr>
        <p:txBody>
          <a:bodyPr wrap="none" rtlCol="0">
            <a:spAutoFit/>
          </a:bodyPr>
          <a:lstStyle/>
          <a:p>
            <a:r>
              <a:rPr lang="en-US" dirty="0">
                <a:solidFill>
                  <a:schemeClr val="bg1">
                    <a:lumMod val="50000"/>
                  </a:schemeClr>
                </a:solidFill>
              </a:rPr>
              <a:t>ICS-SCADA</a:t>
            </a:r>
          </a:p>
        </p:txBody>
      </p:sp>
      <p:sp>
        <p:nvSpPr>
          <p:cNvPr id="18" name="TextBox 17">
            <a:extLst>
              <a:ext uri="{FF2B5EF4-FFF2-40B4-BE49-F238E27FC236}">
                <a16:creationId xmlns:a16="http://schemas.microsoft.com/office/drawing/2014/main" id="{2A89DD75-7A93-4889-93B5-656689B7DC6F}"/>
              </a:ext>
            </a:extLst>
          </p:cNvPr>
          <p:cNvSpPr txBox="1"/>
          <p:nvPr/>
        </p:nvSpPr>
        <p:spPr>
          <a:xfrm>
            <a:off x="4421067" y="3717194"/>
            <a:ext cx="726481" cy="369332"/>
          </a:xfrm>
          <a:prstGeom prst="rect">
            <a:avLst/>
          </a:prstGeom>
          <a:noFill/>
        </p:spPr>
        <p:txBody>
          <a:bodyPr wrap="none" rtlCol="0">
            <a:spAutoFit/>
          </a:bodyPr>
          <a:lstStyle/>
          <a:p>
            <a:r>
              <a:rPr lang="en-US" dirty="0">
                <a:solidFill>
                  <a:schemeClr val="bg1">
                    <a:lumMod val="50000"/>
                  </a:schemeClr>
                </a:solidFill>
              </a:rPr>
              <a:t>Cloud</a:t>
            </a:r>
          </a:p>
        </p:txBody>
      </p:sp>
      <p:sp>
        <p:nvSpPr>
          <p:cNvPr id="19" name="TextBox 18">
            <a:extLst>
              <a:ext uri="{FF2B5EF4-FFF2-40B4-BE49-F238E27FC236}">
                <a16:creationId xmlns:a16="http://schemas.microsoft.com/office/drawing/2014/main" id="{D4B53918-C907-4C5C-AD23-AAC252F1EBE7}"/>
              </a:ext>
            </a:extLst>
          </p:cNvPr>
          <p:cNvSpPr txBox="1"/>
          <p:nvPr/>
        </p:nvSpPr>
        <p:spPr>
          <a:xfrm>
            <a:off x="3581073" y="3462148"/>
            <a:ext cx="2125325" cy="369332"/>
          </a:xfrm>
          <a:prstGeom prst="rect">
            <a:avLst/>
          </a:prstGeom>
          <a:noFill/>
        </p:spPr>
        <p:txBody>
          <a:bodyPr wrap="none" rtlCol="0">
            <a:spAutoFit/>
          </a:bodyPr>
          <a:lstStyle/>
          <a:p>
            <a:r>
              <a:rPr lang="en-US" dirty="0">
                <a:solidFill>
                  <a:schemeClr val="bg1">
                    <a:lumMod val="50000"/>
                  </a:schemeClr>
                </a:solidFill>
              </a:rPr>
              <a:t>LAN/WAN (Mobile)</a:t>
            </a:r>
          </a:p>
        </p:txBody>
      </p:sp>
      <p:sp>
        <p:nvSpPr>
          <p:cNvPr id="20" name="Oval 19">
            <a:extLst>
              <a:ext uri="{FF2B5EF4-FFF2-40B4-BE49-F238E27FC236}">
                <a16:creationId xmlns:a16="http://schemas.microsoft.com/office/drawing/2014/main" id="{83A98750-1664-4184-827D-3E108A3F70CD}"/>
              </a:ext>
            </a:extLst>
          </p:cNvPr>
          <p:cNvSpPr/>
          <p:nvPr/>
        </p:nvSpPr>
        <p:spPr>
          <a:xfrm>
            <a:off x="3181696" y="3660172"/>
            <a:ext cx="174171" cy="165462"/>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DA72237-3368-4135-BEAD-A31388721171}"/>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1771207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0700-73FA-430A-9BC8-43EB68D3EBAF}"/>
              </a:ext>
            </a:extLst>
          </p:cNvPr>
          <p:cNvSpPr>
            <a:spLocks noGrp="1"/>
          </p:cNvSpPr>
          <p:nvPr>
            <p:ph type="title"/>
          </p:nvPr>
        </p:nvSpPr>
        <p:spPr>
          <a:xfrm>
            <a:off x="2519265" y="150813"/>
            <a:ext cx="6167535" cy="700087"/>
          </a:xfrm>
        </p:spPr>
        <p:txBody>
          <a:bodyPr/>
          <a:lstStyle/>
          <a:p>
            <a:r>
              <a:rPr lang="en-US" sz="4400" b="1" dirty="0">
                <a:latin typeface="+mj-lt"/>
              </a:rPr>
              <a:t>The Addressable Market</a:t>
            </a:r>
          </a:p>
        </p:txBody>
      </p:sp>
      <p:sp>
        <p:nvSpPr>
          <p:cNvPr id="3" name="Slide Number Placeholder 2">
            <a:extLst>
              <a:ext uri="{FF2B5EF4-FFF2-40B4-BE49-F238E27FC236}">
                <a16:creationId xmlns:a16="http://schemas.microsoft.com/office/drawing/2014/main" id="{C282067F-9B5E-4BBB-8E34-EA0D215B764B}"/>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32</a:t>
            </a:fld>
            <a:endParaRPr lang="en-US" dirty="0">
              <a:solidFill>
                <a:srgbClr val="BEDB40"/>
              </a:solidFill>
            </a:endParaRPr>
          </a:p>
        </p:txBody>
      </p:sp>
      <p:sp>
        <p:nvSpPr>
          <p:cNvPr id="6" name="TextBox 5">
            <a:extLst>
              <a:ext uri="{FF2B5EF4-FFF2-40B4-BE49-F238E27FC236}">
                <a16:creationId xmlns:a16="http://schemas.microsoft.com/office/drawing/2014/main" id="{659C51F1-AE59-4D2B-8582-6B283D0D0D6C}"/>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
        <p:nvSpPr>
          <p:cNvPr id="7" name="Content Placeholder 2">
            <a:extLst>
              <a:ext uri="{FF2B5EF4-FFF2-40B4-BE49-F238E27FC236}">
                <a16:creationId xmlns:a16="http://schemas.microsoft.com/office/drawing/2014/main" id="{4F72EDD4-D14D-4E97-9C56-5C940ABE404E}"/>
              </a:ext>
            </a:extLst>
          </p:cNvPr>
          <p:cNvSpPr txBox="1">
            <a:spLocks/>
          </p:cNvSpPr>
          <p:nvPr/>
        </p:nvSpPr>
        <p:spPr>
          <a:xfrm>
            <a:off x="1358490" y="1326426"/>
            <a:ext cx="7216853" cy="3857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75000"/>
                </a:schemeClr>
              </a:buClr>
              <a:buSzPct val="140000"/>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DF532F"/>
              </a:buClr>
              <a:buSzPct val="90000"/>
              <a:buFont typeface="Courier New" panose="02070309020205020404" pitchFamily="49" charset="0"/>
              <a:buChar char="o"/>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ED7D31">
                  <a:lumMod val="75000"/>
                </a:srgbClr>
              </a:buClr>
              <a:buSzPct val="140000"/>
              <a:buFont typeface="Arial" panose="020B0604020202020204"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Everything</a:t>
            </a: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 starts with an assessment</a:t>
            </a:r>
          </a:p>
          <a:p>
            <a:pPr marL="685800" marR="0" lvl="1" indent="-228600" algn="l" defTabSz="914400" rtl="0" eaLnBrk="1" fontAlgn="auto" latinLnBrk="0" hangingPunct="1">
              <a:lnSpc>
                <a:spcPct val="90000"/>
              </a:lnSpc>
              <a:spcBef>
                <a:spcPts val="500"/>
              </a:spcBef>
              <a:spcAft>
                <a:spcPts val="0"/>
              </a:spcAft>
              <a:buClr>
                <a:srgbClr val="DF532F"/>
              </a:buClr>
              <a:buSzPct val="90000"/>
              <a:buFont typeface="Courier New" panose="02070309020205020404" pitchFamily="49" charset="0"/>
              <a:buChar char="o"/>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Planning</a:t>
            </a:r>
          </a:p>
          <a:p>
            <a:pPr marL="685800" marR="0" lvl="1" indent="-228600" algn="l" defTabSz="914400" rtl="0" eaLnBrk="1" fontAlgn="auto" latinLnBrk="0" hangingPunct="1">
              <a:lnSpc>
                <a:spcPct val="90000"/>
              </a:lnSpc>
              <a:spcBef>
                <a:spcPts val="500"/>
              </a:spcBef>
              <a:spcAft>
                <a:spcPts val="0"/>
              </a:spcAft>
              <a:buClr>
                <a:srgbClr val="DF532F"/>
              </a:buClr>
              <a:buSzPct val="90000"/>
              <a:buFont typeface="Courier New" panose="02070309020205020404" pitchFamily="49" charset="0"/>
              <a:buChar char="o"/>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Remediation</a:t>
            </a:r>
          </a:p>
          <a:p>
            <a:pPr marL="685800" marR="0" lvl="1" indent="-228600" algn="l" defTabSz="914400" rtl="0" eaLnBrk="1" fontAlgn="auto" latinLnBrk="0" hangingPunct="1">
              <a:lnSpc>
                <a:spcPct val="90000"/>
              </a:lnSpc>
              <a:spcBef>
                <a:spcPts val="500"/>
              </a:spcBef>
              <a:spcAft>
                <a:spcPts val="0"/>
              </a:spcAft>
              <a:buClr>
                <a:srgbClr val="DF532F"/>
              </a:buClr>
              <a:buSzPct val="90000"/>
              <a:buFont typeface="Courier New" panose="02070309020205020404" pitchFamily="49" charset="0"/>
              <a:buChar char="o"/>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Budgeting</a:t>
            </a:r>
          </a:p>
          <a:p>
            <a:pPr marL="685800" marR="0" lvl="1" indent="-228600" algn="l" defTabSz="914400" rtl="0" eaLnBrk="1" fontAlgn="auto" latinLnBrk="0" hangingPunct="1">
              <a:lnSpc>
                <a:spcPct val="90000"/>
              </a:lnSpc>
              <a:spcBef>
                <a:spcPts val="500"/>
              </a:spcBef>
              <a:spcAft>
                <a:spcPts val="0"/>
              </a:spcAft>
              <a:buClr>
                <a:srgbClr val="DF532F"/>
              </a:buClr>
              <a:buSzPct val="90000"/>
              <a:buFont typeface="Courier New" panose="02070309020205020404" pitchFamily="49" charset="0"/>
              <a:buChar char="o"/>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Deployment</a:t>
            </a:r>
          </a:p>
          <a:p>
            <a:pPr marL="228600" marR="0" lvl="0" indent="-228600" algn="l" defTabSz="914400" rtl="0" eaLnBrk="1" fontAlgn="auto" latinLnBrk="0" hangingPunct="1">
              <a:lnSpc>
                <a:spcPct val="90000"/>
              </a:lnSpc>
              <a:spcBef>
                <a:spcPts val="1000"/>
              </a:spcBef>
              <a:spcAft>
                <a:spcPts val="0"/>
              </a:spcAft>
              <a:buClr>
                <a:srgbClr val="ED7D31">
                  <a:lumMod val="75000"/>
                </a:srgbClr>
              </a:buClr>
              <a:buSzPct val="140000"/>
              <a:buFont typeface="Arial" panose="020B0604020202020204"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Everyone needs </a:t>
            </a: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an assessment</a:t>
            </a:r>
          </a:p>
          <a:p>
            <a:pPr marL="685800" marR="0" lvl="1" indent="-228600" algn="l" defTabSz="914400" rtl="0" eaLnBrk="1" fontAlgn="auto" latinLnBrk="0" hangingPunct="1">
              <a:lnSpc>
                <a:spcPct val="90000"/>
              </a:lnSpc>
              <a:spcBef>
                <a:spcPts val="500"/>
              </a:spcBef>
              <a:spcAft>
                <a:spcPts val="0"/>
              </a:spcAft>
              <a:buClr>
                <a:srgbClr val="DF532F"/>
              </a:buClr>
              <a:buSzPct val="90000"/>
              <a:buFont typeface="Courier New" panose="02070309020205020404" pitchFamily="49" charset="0"/>
              <a:buChar char="o"/>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Truly a </a:t>
            </a:r>
            <a:r>
              <a:rPr kumimoji="0" lang="en-US" sz="2400" b="0" i="1" u="none" strike="noStrike" kern="1200" cap="none" spc="0" normalizeH="0" baseline="0" noProof="0" dirty="0">
                <a:ln>
                  <a:noFill/>
                </a:ln>
                <a:solidFill>
                  <a:schemeClr val="tx1"/>
                </a:solidFill>
                <a:effectLst/>
                <a:uLnTx/>
                <a:uFillTx/>
                <a:latin typeface="Calibri" panose="020F0502020204030204"/>
                <a:ea typeface="+mn-ea"/>
                <a:cs typeface="+mn-cs"/>
              </a:rPr>
              <a:t>horizontal</a:t>
            </a: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 market</a:t>
            </a:r>
          </a:p>
          <a:p>
            <a:pPr marL="685800" marR="0" lvl="1" indent="-228600" algn="l" defTabSz="914400" rtl="0" eaLnBrk="1" fontAlgn="auto" latinLnBrk="0" hangingPunct="1">
              <a:lnSpc>
                <a:spcPct val="90000"/>
              </a:lnSpc>
              <a:spcBef>
                <a:spcPts val="500"/>
              </a:spcBef>
              <a:spcAft>
                <a:spcPts val="0"/>
              </a:spcAft>
              <a:buClr>
                <a:srgbClr val="DF532F"/>
              </a:buClr>
              <a:buSzPct val="90000"/>
              <a:buFont typeface="Courier New" panose="02070309020205020404" pitchFamily="49" charset="0"/>
              <a:buChar char="o"/>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Manual labor intensive</a:t>
            </a:r>
          </a:p>
          <a:p>
            <a:pPr marL="685800" marR="0" lvl="1" indent="-228600" algn="l" defTabSz="914400" rtl="0" eaLnBrk="1" fontAlgn="auto" latinLnBrk="0" hangingPunct="1">
              <a:lnSpc>
                <a:spcPct val="90000"/>
              </a:lnSpc>
              <a:spcBef>
                <a:spcPts val="500"/>
              </a:spcBef>
              <a:spcAft>
                <a:spcPts val="0"/>
              </a:spcAft>
              <a:buClr>
                <a:srgbClr val="DF532F"/>
              </a:buClr>
              <a:buSzPct val="90000"/>
              <a:buFont typeface="Courier New" panose="02070309020205020404" pitchFamily="49" charset="0"/>
              <a:buChar char="o"/>
              <a:tabLst/>
              <a:defRPr/>
            </a:pPr>
            <a:r>
              <a:rPr kumimoji="0" lang="en-US" sz="2400" b="0" i="0" u="none" strike="noStrike" kern="1200" cap="none" spc="0" normalizeH="0" baseline="0" noProof="0" dirty="0">
                <a:ln>
                  <a:noFill/>
                </a:ln>
                <a:solidFill>
                  <a:schemeClr val="tx1"/>
                </a:solidFill>
                <a:effectLst/>
                <a:uLnTx/>
                <a:uFillTx/>
                <a:latin typeface="Calibri" panose="020F0502020204030204"/>
                <a:ea typeface="+mn-ea"/>
                <a:cs typeface="+mn-cs"/>
              </a:rPr>
              <a:t>Commodity</a:t>
            </a:r>
          </a:p>
        </p:txBody>
      </p:sp>
      <p:sp>
        <p:nvSpPr>
          <p:cNvPr id="8" name="Rectangle 7">
            <a:extLst>
              <a:ext uri="{FF2B5EF4-FFF2-40B4-BE49-F238E27FC236}">
                <a16:creationId xmlns:a16="http://schemas.microsoft.com/office/drawing/2014/main" id="{5CB5B00A-9EFC-4567-A934-2DB1B0F58B23}"/>
              </a:ext>
            </a:extLst>
          </p:cNvPr>
          <p:cNvSpPr/>
          <p:nvPr/>
        </p:nvSpPr>
        <p:spPr>
          <a:xfrm>
            <a:off x="431342" y="5411222"/>
            <a:ext cx="8439233" cy="83099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0800" dist="38100" dir="5400000" algn="t"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Large or small – </a:t>
            </a:r>
            <a:br>
              <a:rPr kumimoji="0" lang="en-US" sz="2400" b="0"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br>
            <a:r>
              <a:rPr kumimoji="0" lang="en-US" sz="2400" b="0"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Assessments may be the best “entry point” to a new customer</a:t>
            </a:r>
          </a:p>
        </p:txBody>
      </p:sp>
    </p:spTree>
    <p:extLst>
      <p:ext uri="{BB962C8B-B14F-4D97-AF65-F5344CB8AC3E}">
        <p14:creationId xmlns:p14="http://schemas.microsoft.com/office/powerpoint/2010/main" val="2795478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0700-73FA-430A-9BC8-43EB68D3EBAF}"/>
              </a:ext>
            </a:extLst>
          </p:cNvPr>
          <p:cNvSpPr>
            <a:spLocks noGrp="1"/>
          </p:cNvSpPr>
          <p:nvPr>
            <p:ph type="title"/>
          </p:nvPr>
        </p:nvSpPr>
        <p:spPr>
          <a:xfrm>
            <a:off x="2519265" y="150813"/>
            <a:ext cx="6167535" cy="700087"/>
          </a:xfrm>
        </p:spPr>
        <p:txBody>
          <a:bodyPr/>
          <a:lstStyle/>
          <a:p>
            <a:r>
              <a:rPr lang="en-US" sz="4400" b="1" dirty="0">
                <a:latin typeface="+mj-lt"/>
              </a:rPr>
              <a:t>Cybersecurity Offerings</a:t>
            </a:r>
          </a:p>
        </p:txBody>
      </p:sp>
      <p:sp>
        <p:nvSpPr>
          <p:cNvPr id="3" name="Slide Number Placeholder 2">
            <a:extLst>
              <a:ext uri="{FF2B5EF4-FFF2-40B4-BE49-F238E27FC236}">
                <a16:creationId xmlns:a16="http://schemas.microsoft.com/office/drawing/2014/main" id="{C282067F-9B5E-4BBB-8E34-EA0D215B764B}"/>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33</a:t>
            </a:fld>
            <a:endParaRPr lang="en-US" dirty="0">
              <a:solidFill>
                <a:srgbClr val="BEDB40"/>
              </a:solidFill>
            </a:endParaRPr>
          </a:p>
        </p:txBody>
      </p:sp>
      <p:sp>
        <p:nvSpPr>
          <p:cNvPr id="6" name="TextBox 5">
            <a:extLst>
              <a:ext uri="{FF2B5EF4-FFF2-40B4-BE49-F238E27FC236}">
                <a16:creationId xmlns:a16="http://schemas.microsoft.com/office/drawing/2014/main" id="{659C51F1-AE59-4D2B-8582-6B283D0D0D6C}"/>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cxnSp>
        <p:nvCxnSpPr>
          <p:cNvPr id="9" name="Straight Arrow Connector 8">
            <a:extLst>
              <a:ext uri="{FF2B5EF4-FFF2-40B4-BE49-F238E27FC236}">
                <a16:creationId xmlns:a16="http://schemas.microsoft.com/office/drawing/2014/main" id="{48C8D8A4-8A1D-4DED-BBDC-B8EE3D5CE740}"/>
              </a:ext>
            </a:extLst>
          </p:cNvPr>
          <p:cNvCxnSpPr>
            <a:cxnSpLocks/>
          </p:cNvCxnSpPr>
          <p:nvPr/>
        </p:nvCxnSpPr>
        <p:spPr>
          <a:xfrm flipV="1">
            <a:off x="381389" y="2001776"/>
            <a:ext cx="0" cy="3843228"/>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6033C30-DC28-49B5-928F-1F58F7DB5F75}"/>
              </a:ext>
            </a:extLst>
          </p:cNvPr>
          <p:cNvCxnSpPr>
            <a:cxnSpLocks/>
          </p:cNvCxnSpPr>
          <p:nvPr/>
        </p:nvCxnSpPr>
        <p:spPr>
          <a:xfrm>
            <a:off x="387020" y="5845004"/>
            <a:ext cx="4713540" cy="0"/>
          </a:xfrm>
          <a:prstGeom prst="straightConnector1">
            <a:avLst/>
          </a:prstGeom>
          <a:ln w="412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37AE9D1-808B-478A-A488-52C1CC0C2A0B}"/>
              </a:ext>
            </a:extLst>
          </p:cNvPr>
          <p:cNvCxnSpPr>
            <a:cxnSpLocks/>
          </p:cNvCxnSpPr>
          <p:nvPr/>
        </p:nvCxnSpPr>
        <p:spPr>
          <a:xfrm flipV="1">
            <a:off x="387020" y="2048262"/>
            <a:ext cx="4582508" cy="37931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F931F35-12FE-4729-A2E9-1F2AA263715C}"/>
              </a:ext>
            </a:extLst>
          </p:cNvPr>
          <p:cNvSpPr txBox="1"/>
          <p:nvPr/>
        </p:nvSpPr>
        <p:spPr>
          <a:xfrm>
            <a:off x="1955352" y="5802267"/>
            <a:ext cx="1202830" cy="369332"/>
          </a:xfrm>
          <a:prstGeom prst="rect">
            <a:avLst/>
          </a:prstGeom>
          <a:noFill/>
        </p:spPr>
        <p:txBody>
          <a:bodyPr wrap="none" rtlCol="0">
            <a:spAutoFit/>
          </a:bodyPr>
          <a:lstStyle/>
          <a:p>
            <a:pPr defTabSz="685800" eaLnBrk="1" fontAlgn="auto" hangingPunct="1">
              <a:spcBef>
                <a:spcPts val="0"/>
              </a:spcBef>
              <a:spcAft>
                <a:spcPts val="0"/>
              </a:spcAft>
            </a:pPr>
            <a:r>
              <a:rPr lang="en-US" dirty="0">
                <a:solidFill>
                  <a:prstClr val="black"/>
                </a:solidFill>
                <a:latin typeface="Calibri" panose="020F0502020204030204"/>
                <a:ea typeface="+mn-ea"/>
              </a:rPr>
              <a:t>Sales Cycle</a:t>
            </a:r>
          </a:p>
        </p:txBody>
      </p:sp>
      <p:cxnSp>
        <p:nvCxnSpPr>
          <p:cNvPr id="13" name="Straight Connector 12">
            <a:extLst>
              <a:ext uri="{FF2B5EF4-FFF2-40B4-BE49-F238E27FC236}">
                <a16:creationId xmlns:a16="http://schemas.microsoft.com/office/drawing/2014/main" id="{55C9FC85-D21B-4DAB-BE90-78859A17F4FA}"/>
              </a:ext>
            </a:extLst>
          </p:cNvPr>
          <p:cNvCxnSpPr/>
          <p:nvPr/>
        </p:nvCxnSpPr>
        <p:spPr>
          <a:xfrm flipV="1">
            <a:off x="480672" y="3774408"/>
            <a:ext cx="4048380" cy="8519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6F0C0F-97EE-4D99-85D3-994FB18811F0}"/>
              </a:ext>
            </a:extLst>
          </p:cNvPr>
          <p:cNvSpPr txBox="1"/>
          <p:nvPr/>
        </p:nvSpPr>
        <p:spPr>
          <a:xfrm>
            <a:off x="4407675" y="4476484"/>
            <a:ext cx="1123706" cy="400110"/>
          </a:xfrm>
          <a:prstGeom prst="rect">
            <a:avLst/>
          </a:prstGeom>
          <a:noFill/>
        </p:spPr>
        <p:txBody>
          <a:bodyPr wrap="none" rtlCol="0">
            <a:spAutoFit/>
          </a:bodyPr>
          <a:lstStyle/>
          <a:p>
            <a:pPr defTabSz="685800" eaLnBrk="1" fontAlgn="auto" hangingPunct="1">
              <a:spcBef>
                <a:spcPts val="0"/>
              </a:spcBef>
              <a:spcAft>
                <a:spcPts val="0"/>
              </a:spcAft>
            </a:pPr>
            <a:r>
              <a:rPr lang="en-US" sz="2000" dirty="0">
                <a:solidFill>
                  <a:prstClr val="black"/>
                </a:solidFill>
                <a:effectLst>
                  <a:outerShdw blurRad="38100" dist="38100" dir="2700000" algn="tl">
                    <a:srgbClr val="000000">
                      <a:alpha val="43137"/>
                    </a:srgbClr>
                  </a:outerShdw>
                </a:effectLst>
                <a:latin typeface="Calibri" panose="020F0502020204030204"/>
                <a:ea typeface="+mn-ea"/>
              </a:rPr>
              <a:t>Analytics</a:t>
            </a:r>
          </a:p>
        </p:txBody>
      </p:sp>
      <p:sp>
        <p:nvSpPr>
          <p:cNvPr id="15" name="TextBox 14">
            <a:extLst>
              <a:ext uri="{FF2B5EF4-FFF2-40B4-BE49-F238E27FC236}">
                <a16:creationId xmlns:a16="http://schemas.microsoft.com/office/drawing/2014/main" id="{EBFC04A0-CFE9-4DE4-BC0A-643AA939CF32}"/>
              </a:ext>
            </a:extLst>
          </p:cNvPr>
          <p:cNvSpPr txBox="1"/>
          <p:nvPr/>
        </p:nvSpPr>
        <p:spPr>
          <a:xfrm>
            <a:off x="4263819" y="2729508"/>
            <a:ext cx="1339213" cy="400110"/>
          </a:xfrm>
          <a:prstGeom prst="rect">
            <a:avLst/>
          </a:prstGeom>
          <a:noFill/>
        </p:spPr>
        <p:txBody>
          <a:bodyPr wrap="none" rtlCol="0">
            <a:spAutoFit/>
          </a:bodyPr>
          <a:lstStyle/>
          <a:p>
            <a:pPr defTabSz="685800" eaLnBrk="1" fontAlgn="auto" hangingPunct="1">
              <a:spcBef>
                <a:spcPts val="0"/>
              </a:spcBef>
              <a:spcAft>
                <a:spcPts val="0"/>
              </a:spcAft>
            </a:pPr>
            <a:r>
              <a:rPr lang="en-US" sz="2000" dirty="0">
                <a:solidFill>
                  <a:prstClr val="black"/>
                </a:solidFill>
                <a:effectLst>
                  <a:outerShdw blurRad="38100" dist="38100" dir="2700000" algn="tl">
                    <a:srgbClr val="000000">
                      <a:alpha val="43137"/>
                    </a:srgbClr>
                  </a:outerShdw>
                </a:effectLst>
                <a:latin typeface="Calibri" panose="020F0502020204030204"/>
                <a:ea typeface="+mn-ea"/>
              </a:rPr>
              <a:t>Operations</a:t>
            </a:r>
          </a:p>
        </p:txBody>
      </p:sp>
      <p:sp>
        <p:nvSpPr>
          <p:cNvPr id="16" name="TextBox 15">
            <a:extLst>
              <a:ext uri="{FF2B5EF4-FFF2-40B4-BE49-F238E27FC236}">
                <a16:creationId xmlns:a16="http://schemas.microsoft.com/office/drawing/2014/main" id="{1742473D-C0E0-42EF-832A-D4545CE1D28C}"/>
              </a:ext>
            </a:extLst>
          </p:cNvPr>
          <p:cNvSpPr txBox="1"/>
          <p:nvPr/>
        </p:nvSpPr>
        <p:spPr>
          <a:xfrm>
            <a:off x="535952" y="4945292"/>
            <a:ext cx="2526974" cy="369332"/>
          </a:xfrm>
          <a:prstGeom prst="rect">
            <a:avLst/>
          </a:prstGeom>
          <a:noFill/>
        </p:spPr>
        <p:txBody>
          <a:bodyPr wrap="none" rtlCol="0">
            <a:spAutoFit/>
          </a:bodyPr>
          <a:lstStyle/>
          <a:p>
            <a:pPr defTabSz="685800" eaLnBrk="1" fontAlgn="auto" hangingPunct="1">
              <a:spcBef>
                <a:spcPts val="0"/>
              </a:spcBef>
              <a:spcAft>
                <a:spcPts val="0"/>
              </a:spcAft>
            </a:pPr>
            <a:r>
              <a:rPr lang="en-US" dirty="0">
                <a:solidFill>
                  <a:prstClr val="black"/>
                </a:solidFill>
                <a:highlight>
                  <a:srgbClr val="FFFF00"/>
                </a:highlight>
                <a:latin typeface="Calibri" panose="020F0502020204030204"/>
                <a:ea typeface="+mn-ea"/>
              </a:rPr>
              <a:t>Vulnerability Assessment</a:t>
            </a:r>
          </a:p>
        </p:txBody>
      </p:sp>
      <p:sp>
        <p:nvSpPr>
          <p:cNvPr id="17" name="TextBox 16">
            <a:extLst>
              <a:ext uri="{FF2B5EF4-FFF2-40B4-BE49-F238E27FC236}">
                <a16:creationId xmlns:a16="http://schemas.microsoft.com/office/drawing/2014/main" id="{DEFE01BE-89C6-4209-AFA8-FC752FA6CF13}"/>
              </a:ext>
            </a:extLst>
          </p:cNvPr>
          <p:cNvSpPr txBox="1"/>
          <p:nvPr/>
        </p:nvSpPr>
        <p:spPr>
          <a:xfrm>
            <a:off x="740303" y="4578018"/>
            <a:ext cx="1992340" cy="369332"/>
          </a:xfrm>
          <a:prstGeom prst="rect">
            <a:avLst/>
          </a:prstGeom>
          <a:noFill/>
        </p:spPr>
        <p:txBody>
          <a:bodyPr wrap="none" rtlCol="0">
            <a:spAutoFit/>
          </a:bodyPr>
          <a:lstStyle/>
          <a:p>
            <a:pPr defTabSz="685800" eaLnBrk="1" fontAlgn="auto" hangingPunct="1">
              <a:spcBef>
                <a:spcPts val="0"/>
              </a:spcBef>
              <a:spcAft>
                <a:spcPts val="0"/>
              </a:spcAft>
            </a:pPr>
            <a:r>
              <a:rPr lang="en-US" dirty="0">
                <a:solidFill>
                  <a:prstClr val="black"/>
                </a:solidFill>
                <a:highlight>
                  <a:srgbClr val="FFFF00"/>
                </a:highlight>
                <a:latin typeface="Calibri" panose="020F0502020204030204"/>
                <a:ea typeface="+mn-ea"/>
              </a:rPr>
              <a:t>Penetration Testing</a:t>
            </a:r>
          </a:p>
        </p:txBody>
      </p:sp>
      <p:sp>
        <p:nvSpPr>
          <p:cNvPr id="18" name="TextBox 17">
            <a:extLst>
              <a:ext uri="{FF2B5EF4-FFF2-40B4-BE49-F238E27FC236}">
                <a16:creationId xmlns:a16="http://schemas.microsoft.com/office/drawing/2014/main" id="{7D8575D4-4E2E-435C-8A47-838BD4BF4484}"/>
              </a:ext>
            </a:extLst>
          </p:cNvPr>
          <p:cNvSpPr txBox="1"/>
          <p:nvPr/>
        </p:nvSpPr>
        <p:spPr>
          <a:xfrm>
            <a:off x="1210391" y="3967222"/>
            <a:ext cx="2140009" cy="369332"/>
          </a:xfrm>
          <a:prstGeom prst="rect">
            <a:avLst/>
          </a:prstGeom>
          <a:noFill/>
        </p:spPr>
        <p:txBody>
          <a:bodyPr wrap="none" rtlCol="0">
            <a:spAutoFit/>
          </a:bodyPr>
          <a:lstStyle/>
          <a:p>
            <a:pPr defTabSz="685800" eaLnBrk="1" fontAlgn="auto" hangingPunct="1">
              <a:spcBef>
                <a:spcPts val="0"/>
              </a:spcBef>
              <a:spcAft>
                <a:spcPts val="0"/>
              </a:spcAft>
            </a:pPr>
            <a:r>
              <a:rPr lang="en-US" dirty="0">
                <a:solidFill>
                  <a:prstClr val="black"/>
                </a:solidFill>
                <a:latin typeface="Calibri" panose="020F0502020204030204"/>
                <a:ea typeface="+mn-ea"/>
              </a:rPr>
              <a:t>Wireless Assessment</a:t>
            </a:r>
          </a:p>
        </p:txBody>
      </p:sp>
      <p:sp>
        <p:nvSpPr>
          <p:cNvPr id="19" name="TextBox 18">
            <a:extLst>
              <a:ext uri="{FF2B5EF4-FFF2-40B4-BE49-F238E27FC236}">
                <a16:creationId xmlns:a16="http://schemas.microsoft.com/office/drawing/2014/main" id="{749E5924-8CFC-4826-AE3D-324BD08A2923}"/>
              </a:ext>
            </a:extLst>
          </p:cNvPr>
          <p:cNvSpPr txBox="1"/>
          <p:nvPr/>
        </p:nvSpPr>
        <p:spPr>
          <a:xfrm>
            <a:off x="923828" y="4241909"/>
            <a:ext cx="2205091" cy="369332"/>
          </a:xfrm>
          <a:prstGeom prst="rect">
            <a:avLst/>
          </a:prstGeom>
          <a:noFill/>
        </p:spPr>
        <p:txBody>
          <a:bodyPr wrap="none" rtlCol="0">
            <a:spAutoFit/>
          </a:bodyPr>
          <a:lstStyle/>
          <a:p>
            <a:pPr defTabSz="685800" eaLnBrk="1" fontAlgn="auto" hangingPunct="1">
              <a:spcBef>
                <a:spcPts val="0"/>
              </a:spcBef>
              <a:spcAft>
                <a:spcPts val="0"/>
              </a:spcAft>
            </a:pPr>
            <a:r>
              <a:rPr lang="en-US" dirty="0">
                <a:solidFill>
                  <a:prstClr val="black"/>
                </a:solidFill>
                <a:latin typeface="Calibri" panose="020F0502020204030204"/>
                <a:ea typeface="+mn-ea"/>
              </a:rPr>
              <a:t>Web App Assessment</a:t>
            </a:r>
          </a:p>
        </p:txBody>
      </p:sp>
      <p:sp>
        <p:nvSpPr>
          <p:cNvPr id="20" name="TextBox 19">
            <a:extLst>
              <a:ext uri="{FF2B5EF4-FFF2-40B4-BE49-F238E27FC236}">
                <a16:creationId xmlns:a16="http://schemas.microsoft.com/office/drawing/2014/main" id="{D4998D63-B781-42CD-A12C-B3A702527FB5}"/>
              </a:ext>
            </a:extLst>
          </p:cNvPr>
          <p:cNvSpPr txBox="1"/>
          <p:nvPr/>
        </p:nvSpPr>
        <p:spPr>
          <a:xfrm>
            <a:off x="1143717" y="3649237"/>
            <a:ext cx="2945678" cy="369332"/>
          </a:xfrm>
          <a:prstGeom prst="rect">
            <a:avLst/>
          </a:prstGeom>
          <a:noFill/>
        </p:spPr>
        <p:txBody>
          <a:bodyPr wrap="none" rtlCol="0">
            <a:spAutoFit/>
          </a:bodyPr>
          <a:lstStyle/>
          <a:p>
            <a:pPr defTabSz="685800" eaLnBrk="1" fontAlgn="auto" hangingPunct="1">
              <a:spcBef>
                <a:spcPts val="0"/>
              </a:spcBef>
              <a:spcAft>
                <a:spcPts val="0"/>
              </a:spcAft>
            </a:pPr>
            <a:r>
              <a:rPr lang="en-US" dirty="0">
                <a:solidFill>
                  <a:prstClr val="black"/>
                </a:solidFill>
                <a:latin typeface="Calibri" panose="020F0502020204030204"/>
                <a:ea typeface="+mn-ea"/>
              </a:rPr>
              <a:t>Security Program Assessment</a:t>
            </a:r>
          </a:p>
        </p:txBody>
      </p:sp>
      <p:sp>
        <p:nvSpPr>
          <p:cNvPr id="21" name="TextBox 20">
            <a:extLst>
              <a:ext uri="{FF2B5EF4-FFF2-40B4-BE49-F238E27FC236}">
                <a16:creationId xmlns:a16="http://schemas.microsoft.com/office/drawing/2014/main" id="{9F2B51D8-950A-48B9-90C3-F61D368A2A21}"/>
              </a:ext>
            </a:extLst>
          </p:cNvPr>
          <p:cNvSpPr txBox="1"/>
          <p:nvPr/>
        </p:nvSpPr>
        <p:spPr>
          <a:xfrm>
            <a:off x="1630373" y="2332588"/>
            <a:ext cx="2816797" cy="369332"/>
          </a:xfrm>
          <a:prstGeom prst="rect">
            <a:avLst/>
          </a:prstGeom>
          <a:noFill/>
        </p:spPr>
        <p:txBody>
          <a:bodyPr wrap="square" rtlCol="0">
            <a:spAutoFit/>
          </a:bodyPr>
          <a:lstStyle/>
          <a:p>
            <a:pPr defTabSz="685800" eaLnBrk="1" fontAlgn="auto" hangingPunct="1">
              <a:spcBef>
                <a:spcPts val="0"/>
              </a:spcBef>
              <a:spcAft>
                <a:spcPts val="0"/>
              </a:spcAft>
            </a:pPr>
            <a:r>
              <a:rPr lang="en-US" dirty="0">
                <a:solidFill>
                  <a:prstClr val="black"/>
                </a:solidFill>
                <a:latin typeface="Calibri" panose="020F0502020204030204"/>
                <a:ea typeface="+mn-ea"/>
              </a:rPr>
              <a:t>SIEM &amp; Log management</a:t>
            </a:r>
          </a:p>
        </p:txBody>
      </p:sp>
      <p:sp>
        <p:nvSpPr>
          <p:cNvPr id="22" name="TextBox 21">
            <a:extLst>
              <a:ext uri="{FF2B5EF4-FFF2-40B4-BE49-F238E27FC236}">
                <a16:creationId xmlns:a16="http://schemas.microsoft.com/office/drawing/2014/main" id="{EE9F1E36-F35C-431A-B252-069B2DF4496C}"/>
              </a:ext>
            </a:extLst>
          </p:cNvPr>
          <p:cNvSpPr txBox="1"/>
          <p:nvPr/>
        </p:nvSpPr>
        <p:spPr>
          <a:xfrm>
            <a:off x="3772924" y="2000216"/>
            <a:ext cx="712054" cy="369332"/>
          </a:xfrm>
          <a:prstGeom prst="rect">
            <a:avLst/>
          </a:prstGeom>
          <a:noFill/>
        </p:spPr>
        <p:txBody>
          <a:bodyPr wrap="none" rtlCol="0">
            <a:spAutoFit/>
          </a:bodyPr>
          <a:lstStyle/>
          <a:p>
            <a:pPr defTabSz="685800" eaLnBrk="1" fontAlgn="auto" hangingPunct="1">
              <a:spcBef>
                <a:spcPts val="0"/>
              </a:spcBef>
              <a:spcAft>
                <a:spcPts val="0"/>
              </a:spcAft>
            </a:pPr>
            <a:r>
              <a:rPr lang="en-US" dirty="0">
                <a:solidFill>
                  <a:prstClr val="black"/>
                </a:solidFill>
                <a:latin typeface="Calibri" panose="020F0502020204030204"/>
                <a:ea typeface="+mn-ea"/>
              </a:rPr>
              <a:t>MSSP</a:t>
            </a:r>
          </a:p>
        </p:txBody>
      </p:sp>
      <p:sp>
        <p:nvSpPr>
          <p:cNvPr id="23" name="TextBox 22">
            <a:extLst>
              <a:ext uri="{FF2B5EF4-FFF2-40B4-BE49-F238E27FC236}">
                <a16:creationId xmlns:a16="http://schemas.microsoft.com/office/drawing/2014/main" id="{BF850E88-EA62-4AA2-B105-50A575F4E9CF}"/>
              </a:ext>
            </a:extLst>
          </p:cNvPr>
          <p:cNvSpPr txBox="1"/>
          <p:nvPr/>
        </p:nvSpPr>
        <p:spPr>
          <a:xfrm>
            <a:off x="4085131" y="1640256"/>
            <a:ext cx="566181" cy="369332"/>
          </a:xfrm>
          <a:prstGeom prst="rect">
            <a:avLst/>
          </a:prstGeom>
          <a:noFill/>
        </p:spPr>
        <p:txBody>
          <a:bodyPr wrap="none" rtlCol="0">
            <a:spAutoFit/>
          </a:bodyPr>
          <a:lstStyle/>
          <a:p>
            <a:pPr defTabSz="685800" eaLnBrk="1" fontAlgn="auto" hangingPunct="1">
              <a:spcBef>
                <a:spcPts val="0"/>
              </a:spcBef>
              <a:spcAft>
                <a:spcPts val="0"/>
              </a:spcAft>
            </a:pPr>
            <a:r>
              <a:rPr lang="en-US" dirty="0">
                <a:solidFill>
                  <a:prstClr val="black"/>
                </a:solidFill>
                <a:latin typeface="Calibri" panose="020F0502020204030204"/>
                <a:ea typeface="+mn-ea"/>
              </a:rPr>
              <a:t>SOC</a:t>
            </a:r>
          </a:p>
        </p:txBody>
      </p:sp>
      <p:sp>
        <p:nvSpPr>
          <p:cNvPr id="24" name="TextBox 23">
            <a:extLst>
              <a:ext uri="{FF2B5EF4-FFF2-40B4-BE49-F238E27FC236}">
                <a16:creationId xmlns:a16="http://schemas.microsoft.com/office/drawing/2014/main" id="{1ED1B117-8929-43C1-9438-FB0EEB60C11C}"/>
              </a:ext>
            </a:extLst>
          </p:cNvPr>
          <p:cNvSpPr txBox="1"/>
          <p:nvPr/>
        </p:nvSpPr>
        <p:spPr>
          <a:xfrm>
            <a:off x="2381612" y="3282758"/>
            <a:ext cx="2193999" cy="369332"/>
          </a:xfrm>
          <a:prstGeom prst="rect">
            <a:avLst/>
          </a:prstGeom>
          <a:noFill/>
        </p:spPr>
        <p:txBody>
          <a:bodyPr wrap="none" rtlCol="0">
            <a:spAutoFit/>
          </a:bodyPr>
          <a:lstStyle/>
          <a:p>
            <a:pPr defTabSz="685800" eaLnBrk="1" fontAlgn="auto" hangingPunct="1">
              <a:spcBef>
                <a:spcPts val="0"/>
              </a:spcBef>
              <a:spcAft>
                <a:spcPts val="0"/>
              </a:spcAft>
            </a:pPr>
            <a:r>
              <a:rPr lang="en-US" dirty="0">
                <a:solidFill>
                  <a:prstClr val="black"/>
                </a:solidFill>
                <a:latin typeface="Calibri" panose="020F0502020204030204"/>
                <a:ea typeface="+mn-ea"/>
              </a:rPr>
              <a:t>Remediation Services</a:t>
            </a:r>
          </a:p>
        </p:txBody>
      </p:sp>
      <p:sp>
        <p:nvSpPr>
          <p:cNvPr id="25" name="TextBox 24">
            <a:extLst>
              <a:ext uri="{FF2B5EF4-FFF2-40B4-BE49-F238E27FC236}">
                <a16:creationId xmlns:a16="http://schemas.microsoft.com/office/drawing/2014/main" id="{5F744786-87A7-47BD-ADBC-EB48266B2C34}"/>
              </a:ext>
            </a:extLst>
          </p:cNvPr>
          <p:cNvSpPr txBox="1"/>
          <p:nvPr/>
        </p:nvSpPr>
        <p:spPr>
          <a:xfrm>
            <a:off x="5454242" y="3602968"/>
            <a:ext cx="3639197" cy="2616101"/>
          </a:xfrm>
          <a:prstGeom prst="rect">
            <a:avLst/>
          </a:prstGeom>
          <a:noFill/>
        </p:spPr>
        <p:txBody>
          <a:bodyPr wrap="square" rtlCol="0">
            <a:spAutoFit/>
          </a:bodyPr>
          <a:lstStyle/>
          <a:p>
            <a:pPr defTabSz="685800" eaLnBrk="1" fontAlgn="auto" hangingPunct="1">
              <a:spcBef>
                <a:spcPts val="0"/>
              </a:spcBef>
              <a:spcAft>
                <a:spcPts val="0"/>
              </a:spcAft>
            </a:pPr>
            <a:r>
              <a:rPr lang="en-US" sz="2800" dirty="0">
                <a:solidFill>
                  <a:prstClr val="black"/>
                </a:solidFill>
                <a:latin typeface="Calibri" panose="020F0502020204030204"/>
                <a:ea typeface="+mn-ea"/>
              </a:rPr>
              <a:t>Traditional Vulnerability Assessments</a:t>
            </a:r>
          </a:p>
          <a:p>
            <a:pPr marL="285750" indent="-285750" defTabSz="685800" eaLnBrk="1" fontAlgn="auto" hangingPunct="1">
              <a:spcBef>
                <a:spcPts val="0"/>
              </a:spcBef>
              <a:spcAft>
                <a:spcPts val="0"/>
              </a:spcAft>
              <a:buClr>
                <a:srgbClr val="FF0000"/>
              </a:buClr>
              <a:buFont typeface="Wingdings" panose="05000000000000000000" pitchFamily="2" charset="2"/>
              <a:buChar char="ü"/>
            </a:pPr>
            <a:r>
              <a:rPr lang="en-US" dirty="0">
                <a:solidFill>
                  <a:prstClr val="black"/>
                </a:solidFill>
                <a:latin typeface="Calibri" panose="020F0502020204030204"/>
                <a:ea typeface="+mn-ea"/>
              </a:rPr>
              <a:t>Tend to be single data source – incomplete </a:t>
            </a:r>
          </a:p>
          <a:p>
            <a:pPr marL="285750" indent="-285750" defTabSz="685800" eaLnBrk="1" fontAlgn="auto" hangingPunct="1">
              <a:spcBef>
                <a:spcPts val="0"/>
              </a:spcBef>
              <a:spcAft>
                <a:spcPts val="0"/>
              </a:spcAft>
              <a:buClr>
                <a:srgbClr val="FF0000"/>
              </a:buClr>
              <a:buFont typeface="Wingdings" panose="05000000000000000000" pitchFamily="2" charset="2"/>
              <a:buChar char="ü"/>
            </a:pPr>
            <a:r>
              <a:rPr lang="en-US" dirty="0">
                <a:solidFill>
                  <a:prstClr val="black"/>
                </a:solidFill>
                <a:latin typeface="Calibri" panose="020F0502020204030204"/>
                <a:ea typeface="+mn-ea"/>
              </a:rPr>
              <a:t>Time consuming</a:t>
            </a:r>
          </a:p>
          <a:p>
            <a:pPr marL="285750" indent="-285750" defTabSz="685800" eaLnBrk="1" fontAlgn="auto" hangingPunct="1">
              <a:spcBef>
                <a:spcPts val="0"/>
              </a:spcBef>
              <a:spcAft>
                <a:spcPts val="0"/>
              </a:spcAft>
              <a:buClr>
                <a:srgbClr val="FF0000"/>
              </a:buClr>
              <a:buFont typeface="Wingdings" panose="05000000000000000000" pitchFamily="2" charset="2"/>
              <a:buChar char="ü"/>
            </a:pPr>
            <a:r>
              <a:rPr lang="en-US" dirty="0">
                <a:solidFill>
                  <a:prstClr val="black"/>
                </a:solidFill>
                <a:latin typeface="Calibri" panose="020F0502020204030204"/>
                <a:ea typeface="+mn-ea"/>
              </a:rPr>
              <a:t>Inaccurate</a:t>
            </a:r>
          </a:p>
          <a:p>
            <a:pPr marL="285750" indent="-285750" defTabSz="685800" eaLnBrk="1" fontAlgn="auto" hangingPunct="1">
              <a:spcBef>
                <a:spcPts val="0"/>
              </a:spcBef>
              <a:spcAft>
                <a:spcPts val="0"/>
              </a:spcAft>
              <a:buClr>
                <a:srgbClr val="FF0000"/>
              </a:buClr>
              <a:buFont typeface="Wingdings" panose="05000000000000000000" pitchFamily="2" charset="2"/>
              <a:buChar char="ü"/>
            </a:pPr>
            <a:r>
              <a:rPr lang="en-US" dirty="0" err="1">
                <a:solidFill>
                  <a:prstClr val="black"/>
                </a:solidFill>
                <a:latin typeface="Calibri" panose="020F0502020204030204"/>
                <a:ea typeface="+mn-ea"/>
              </a:rPr>
              <a:t>Silo’d</a:t>
            </a:r>
            <a:endParaRPr lang="en-US" dirty="0">
              <a:solidFill>
                <a:prstClr val="black"/>
              </a:solidFill>
              <a:latin typeface="Calibri" panose="020F0502020204030204"/>
              <a:ea typeface="+mn-ea"/>
            </a:endParaRPr>
          </a:p>
          <a:p>
            <a:pPr marL="285750" indent="-285750" defTabSz="685800" eaLnBrk="1" fontAlgn="auto" hangingPunct="1">
              <a:spcBef>
                <a:spcPts val="0"/>
              </a:spcBef>
              <a:spcAft>
                <a:spcPts val="0"/>
              </a:spcAft>
              <a:buClr>
                <a:srgbClr val="FF0000"/>
              </a:buClr>
              <a:buFont typeface="Wingdings" panose="05000000000000000000" pitchFamily="2" charset="2"/>
              <a:buChar char="ü"/>
            </a:pPr>
            <a:r>
              <a:rPr lang="en-US" dirty="0">
                <a:solidFill>
                  <a:prstClr val="black"/>
                </a:solidFill>
                <a:latin typeface="Calibri" panose="020F0502020204030204"/>
                <a:ea typeface="+mn-ea"/>
              </a:rPr>
              <a:t>Not a Common Operating Picture</a:t>
            </a:r>
          </a:p>
        </p:txBody>
      </p:sp>
      <p:sp>
        <p:nvSpPr>
          <p:cNvPr id="26" name="TextBox 25">
            <a:extLst>
              <a:ext uri="{FF2B5EF4-FFF2-40B4-BE49-F238E27FC236}">
                <a16:creationId xmlns:a16="http://schemas.microsoft.com/office/drawing/2014/main" id="{A01FCAC8-6002-434F-9E06-DC89B687C5FC}"/>
              </a:ext>
            </a:extLst>
          </p:cNvPr>
          <p:cNvSpPr txBox="1"/>
          <p:nvPr/>
        </p:nvSpPr>
        <p:spPr>
          <a:xfrm>
            <a:off x="387020" y="5333275"/>
            <a:ext cx="1979388" cy="369332"/>
          </a:xfrm>
          <a:prstGeom prst="rect">
            <a:avLst/>
          </a:prstGeom>
          <a:noFill/>
        </p:spPr>
        <p:txBody>
          <a:bodyPr wrap="none" rtlCol="0">
            <a:spAutoFit/>
          </a:bodyPr>
          <a:lstStyle/>
          <a:p>
            <a:pPr defTabSz="685800" eaLnBrk="1" fontAlgn="auto" hangingPunct="1">
              <a:spcBef>
                <a:spcPts val="0"/>
              </a:spcBef>
              <a:spcAft>
                <a:spcPts val="0"/>
              </a:spcAft>
            </a:pPr>
            <a:r>
              <a:rPr lang="en-US" dirty="0">
                <a:solidFill>
                  <a:prstClr val="black"/>
                </a:solidFill>
                <a:highlight>
                  <a:srgbClr val="FFFF00"/>
                </a:highlight>
                <a:latin typeface="Calibri" panose="020F0502020204030204"/>
                <a:ea typeface="+mn-ea"/>
              </a:rPr>
              <a:t>Dark Web searches</a:t>
            </a:r>
          </a:p>
        </p:txBody>
      </p:sp>
      <p:sp>
        <p:nvSpPr>
          <p:cNvPr id="27" name="TextBox 26">
            <a:extLst>
              <a:ext uri="{FF2B5EF4-FFF2-40B4-BE49-F238E27FC236}">
                <a16:creationId xmlns:a16="http://schemas.microsoft.com/office/drawing/2014/main" id="{7DB1D4C5-A6B2-47C9-A29A-E1A955176800}"/>
              </a:ext>
            </a:extLst>
          </p:cNvPr>
          <p:cNvSpPr txBox="1"/>
          <p:nvPr/>
        </p:nvSpPr>
        <p:spPr>
          <a:xfrm>
            <a:off x="5538809" y="1077796"/>
            <a:ext cx="2816797" cy="2462213"/>
          </a:xfrm>
          <a:prstGeom prst="rect">
            <a:avLst/>
          </a:prstGeom>
          <a:noFill/>
        </p:spPr>
        <p:txBody>
          <a:bodyPr wrap="none" rtlCol="0">
            <a:spAutoFit/>
          </a:bodyPr>
          <a:lstStyle/>
          <a:p>
            <a:pPr defTabSz="685800" eaLnBrk="1" fontAlgn="auto" hangingPunct="1">
              <a:spcBef>
                <a:spcPts val="0"/>
              </a:spcBef>
              <a:spcAft>
                <a:spcPts val="0"/>
              </a:spcAft>
            </a:pPr>
            <a:r>
              <a:rPr lang="en-US" sz="2800" dirty="0">
                <a:solidFill>
                  <a:prstClr val="black"/>
                </a:solidFill>
                <a:latin typeface="Calibri" panose="020F0502020204030204"/>
                <a:ea typeface="+mn-ea"/>
              </a:rPr>
              <a:t>Key Issues</a:t>
            </a:r>
          </a:p>
          <a:p>
            <a:pPr marL="285750" indent="-285750" defTabSz="685800" eaLnBrk="1" fontAlgn="auto" hangingPunct="1">
              <a:spcBef>
                <a:spcPts val="0"/>
              </a:spcBef>
              <a:spcAft>
                <a:spcPts val="0"/>
              </a:spcAft>
              <a:buClr>
                <a:srgbClr val="FF0000"/>
              </a:buClr>
              <a:buFont typeface="Wingdings" panose="05000000000000000000" pitchFamily="2" charset="2"/>
              <a:buChar char="ü"/>
            </a:pPr>
            <a:r>
              <a:rPr lang="en-US" dirty="0">
                <a:solidFill>
                  <a:prstClr val="black"/>
                </a:solidFill>
                <a:latin typeface="Calibri" panose="020F0502020204030204"/>
                <a:ea typeface="+mn-ea"/>
              </a:rPr>
              <a:t>In-house or Outsource</a:t>
            </a:r>
          </a:p>
          <a:p>
            <a:pPr marL="285750" indent="-285750" defTabSz="685800" eaLnBrk="1" fontAlgn="auto" hangingPunct="1">
              <a:spcBef>
                <a:spcPts val="0"/>
              </a:spcBef>
              <a:spcAft>
                <a:spcPts val="0"/>
              </a:spcAft>
              <a:buClr>
                <a:srgbClr val="FF0000"/>
              </a:buClr>
              <a:buFont typeface="Wingdings" panose="05000000000000000000" pitchFamily="2" charset="2"/>
              <a:buChar char="ü"/>
            </a:pPr>
            <a:r>
              <a:rPr lang="en-US" dirty="0">
                <a:solidFill>
                  <a:prstClr val="black"/>
                </a:solidFill>
                <a:latin typeface="Calibri" panose="020F0502020204030204"/>
                <a:ea typeface="+mn-ea"/>
              </a:rPr>
              <a:t>Total Cost of Ownership</a:t>
            </a:r>
          </a:p>
          <a:p>
            <a:pPr marL="285750" indent="-285750" defTabSz="685800" eaLnBrk="1" fontAlgn="auto" hangingPunct="1">
              <a:spcBef>
                <a:spcPts val="0"/>
              </a:spcBef>
              <a:spcAft>
                <a:spcPts val="0"/>
              </a:spcAft>
              <a:buClr>
                <a:srgbClr val="FF0000"/>
              </a:buClr>
              <a:buFont typeface="Wingdings" panose="05000000000000000000" pitchFamily="2" charset="2"/>
              <a:buChar char="ü"/>
            </a:pPr>
            <a:r>
              <a:rPr lang="en-US" dirty="0">
                <a:solidFill>
                  <a:prstClr val="black"/>
                </a:solidFill>
                <a:latin typeface="Calibri" panose="020F0502020204030204"/>
                <a:ea typeface="+mn-ea"/>
              </a:rPr>
              <a:t>Implementation time</a:t>
            </a:r>
          </a:p>
          <a:p>
            <a:pPr marL="285750" indent="-285750" defTabSz="685800" eaLnBrk="1" fontAlgn="auto" hangingPunct="1">
              <a:spcBef>
                <a:spcPts val="0"/>
              </a:spcBef>
              <a:spcAft>
                <a:spcPts val="0"/>
              </a:spcAft>
              <a:buClr>
                <a:srgbClr val="FF0000"/>
              </a:buClr>
              <a:buFont typeface="Wingdings" panose="05000000000000000000" pitchFamily="2" charset="2"/>
              <a:buChar char="ü"/>
            </a:pPr>
            <a:r>
              <a:rPr lang="en-US" dirty="0">
                <a:solidFill>
                  <a:prstClr val="black"/>
                </a:solidFill>
                <a:latin typeface="Calibri" panose="020F0502020204030204"/>
                <a:ea typeface="+mn-ea"/>
              </a:rPr>
              <a:t>Training time</a:t>
            </a:r>
          </a:p>
          <a:p>
            <a:pPr marL="285750" indent="-285750" defTabSz="685800" eaLnBrk="1" fontAlgn="auto" hangingPunct="1">
              <a:spcBef>
                <a:spcPts val="0"/>
              </a:spcBef>
              <a:spcAft>
                <a:spcPts val="0"/>
              </a:spcAft>
              <a:buClr>
                <a:srgbClr val="FF0000"/>
              </a:buClr>
              <a:buFont typeface="Wingdings" panose="05000000000000000000" pitchFamily="2" charset="2"/>
              <a:buChar char="ü"/>
            </a:pPr>
            <a:r>
              <a:rPr lang="en-US" dirty="0">
                <a:solidFill>
                  <a:prstClr val="black"/>
                </a:solidFill>
                <a:latin typeface="Calibri" panose="020F0502020204030204"/>
                <a:ea typeface="+mn-ea"/>
              </a:rPr>
              <a:t>New headcount required</a:t>
            </a:r>
          </a:p>
          <a:p>
            <a:pPr marL="285750" indent="-285750" defTabSz="685800" eaLnBrk="1" fontAlgn="auto" hangingPunct="1">
              <a:spcBef>
                <a:spcPts val="0"/>
              </a:spcBef>
              <a:spcAft>
                <a:spcPts val="0"/>
              </a:spcAft>
              <a:buClr>
                <a:srgbClr val="FF0000"/>
              </a:buClr>
              <a:buFont typeface="Wingdings" panose="05000000000000000000" pitchFamily="2" charset="2"/>
              <a:buChar char="ü"/>
            </a:pPr>
            <a:r>
              <a:rPr lang="en-US" dirty="0">
                <a:solidFill>
                  <a:prstClr val="black"/>
                </a:solidFill>
                <a:latin typeface="Calibri" panose="020F0502020204030204"/>
                <a:ea typeface="+mn-ea"/>
              </a:rPr>
              <a:t>Accuracy</a:t>
            </a:r>
          </a:p>
          <a:p>
            <a:pPr defTabSz="685800" eaLnBrk="1" fontAlgn="auto" hangingPunct="1">
              <a:spcBef>
                <a:spcPts val="0"/>
              </a:spcBef>
              <a:spcAft>
                <a:spcPts val="0"/>
              </a:spcAft>
            </a:pPr>
            <a:endParaRPr lang="en-US" dirty="0">
              <a:solidFill>
                <a:prstClr val="black"/>
              </a:solidFill>
              <a:latin typeface="Calibri" panose="020F0502020204030204"/>
              <a:ea typeface="+mn-ea"/>
            </a:endParaRPr>
          </a:p>
        </p:txBody>
      </p:sp>
      <p:sp>
        <p:nvSpPr>
          <p:cNvPr id="34" name="TextBox 33">
            <a:extLst>
              <a:ext uri="{FF2B5EF4-FFF2-40B4-BE49-F238E27FC236}">
                <a16:creationId xmlns:a16="http://schemas.microsoft.com/office/drawing/2014/main" id="{200F3886-BA91-455E-A59D-19C04385BAF0}"/>
              </a:ext>
            </a:extLst>
          </p:cNvPr>
          <p:cNvSpPr txBox="1"/>
          <p:nvPr/>
        </p:nvSpPr>
        <p:spPr>
          <a:xfrm rot="16200000">
            <a:off x="-273320" y="3632340"/>
            <a:ext cx="996363" cy="369332"/>
          </a:xfrm>
          <a:prstGeom prst="rect">
            <a:avLst/>
          </a:prstGeom>
          <a:noFill/>
        </p:spPr>
        <p:txBody>
          <a:bodyPr wrap="none" rtlCol="0">
            <a:spAutoFit/>
          </a:bodyPr>
          <a:lstStyle/>
          <a:p>
            <a:r>
              <a:rPr lang="en-US" dirty="0">
                <a:latin typeface="+mj-lt"/>
              </a:rPr>
              <a:t>Revenue</a:t>
            </a:r>
          </a:p>
        </p:txBody>
      </p:sp>
    </p:spTree>
    <p:extLst>
      <p:ext uri="{BB962C8B-B14F-4D97-AF65-F5344CB8AC3E}">
        <p14:creationId xmlns:p14="http://schemas.microsoft.com/office/powerpoint/2010/main" val="1912105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249BD4C5-DBDF-4735-B879-8EF410AE75BE}"/>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sharpenSoften amount="20000"/>
                    </a14:imgEffect>
                    <a14:imgEffect>
                      <a14:saturation sat="239000"/>
                    </a14:imgEffect>
                    <a14:imgEffect>
                      <a14:brightnessContrast bright="-1000" contrast="-5000"/>
                    </a14:imgEffect>
                  </a14:imgLayer>
                </a14:imgProps>
              </a:ext>
              <a:ext uri="{28A0092B-C50C-407E-A947-70E740481C1C}">
                <a14:useLocalDpi xmlns:a14="http://schemas.microsoft.com/office/drawing/2010/main" val="0"/>
              </a:ext>
            </a:extLst>
          </a:blip>
          <a:srcRect t="4970" b="-4640"/>
          <a:stretch/>
        </p:blipFill>
        <p:spPr>
          <a:xfrm>
            <a:off x="653143" y="1005840"/>
            <a:ext cx="7716415" cy="5701347"/>
          </a:xfrm>
          <a:prstGeom prst="rect">
            <a:avLst/>
          </a:prstGeom>
        </p:spPr>
      </p:pic>
      <p:sp>
        <p:nvSpPr>
          <p:cNvPr id="2" name="Title 1">
            <a:extLst>
              <a:ext uri="{FF2B5EF4-FFF2-40B4-BE49-F238E27FC236}">
                <a16:creationId xmlns:a16="http://schemas.microsoft.com/office/drawing/2014/main" id="{57960700-73FA-430A-9BC8-43EB68D3EBAF}"/>
              </a:ext>
            </a:extLst>
          </p:cNvPr>
          <p:cNvSpPr>
            <a:spLocks noGrp="1"/>
          </p:cNvSpPr>
          <p:nvPr>
            <p:ph type="title"/>
          </p:nvPr>
        </p:nvSpPr>
        <p:spPr>
          <a:xfrm>
            <a:off x="102637" y="150813"/>
            <a:ext cx="8836089" cy="700087"/>
          </a:xfrm>
        </p:spPr>
        <p:txBody>
          <a:bodyPr/>
          <a:lstStyle/>
          <a:p>
            <a:r>
              <a:rPr lang="en-US" sz="4400" b="1" dirty="0">
                <a:latin typeface="+mj-lt"/>
              </a:rPr>
              <a:t>Will they Vet the Methodology?</a:t>
            </a:r>
          </a:p>
        </p:txBody>
      </p:sp>
      <p:sp>
        <p:nvSpPr>
          <p:cNvPr id="3" name="Slide Number Placeholder 2">
            <a:extLst>
              <a:ext uri="{FF2B5EF4-FFF2-40B4-BE49-F238E27FC236}">
                <a16:creationId xmlns:a16="http://schemas.microsoft.com/office/drawing/2014/main" id="{C282067F-9B5E-4BBB-8E34-EA0D215B764B}"/>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34</a:t>
            </a:fld>
            <a:endParaRPr lang="en-US" dirty="0">
              <a:solidFill>
                <a:srgbClr val="BEDB40"/>
              </a:solidFill>
            </a:endParaRPr>
          </a:p>
        </p:txBody>
      </p:sp>
      <p:sp>
        <p:nvSpPr>
          <p:cNvPr id="6" name="TextBox 5">
            <a:extLst>
              <a:ext uri="{FF2B5EF4-FFF2-40B4-BE49-F238E27FC236}">
                <a16:creationId xmlns:a16="http://schemas.microsoft.com/office/drawing/2014/main" id="{659C51F1-AE59-4D2B-8582-6B283D0D0D6C}"/>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2820449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0700-73FA-430A-9BC8-43EB68D3EBAF}"/>
              </a:ext>
            </a:extLst>
          </p:cNvPr>
          <p:cNvSpPr>
            <a:spLocks noGrp="1"/>
          </p:cNvSpPr>
          <p:nvPr>
            <p:ph type="title"/>
          </p:nvPr>
        </p:nvSpPr>
        <p:spPr>
          <a:xfrm>
            <a:off x="-503852" y="393409"/>
            <a:ext cx="9479902" cy="700087"/>
          </a:xfrm>
        </p:spPr>
        <p:txBody>
          <a:bodyPr/>
          <a:lstStyle/>
          <a:p>
            <a:r>
              <a:rPr lang="en-US" sz="4400" b="1" dirty="0">
                <a:latin typeface="+mj-lt"/>
              </a:rPr>
              <a:t>The Cybersecurity Cyber Poverty Line</a:t>
            </a:r>
            <a:br>
              <a:rPr lang="en-US" sz="4400" b="1" dirty="0">
                <a:latin typeface="+mj-lt"/>
              </a:rPr>
            </a:br>
            <a:endParaRPr lang="en-US" sz="4400" b="1" dirty="0">
              <a:latin typeface="+mj-lt"/>
            </a:endParaRPr>
          </a:p>
        </p:txBody>
      </p:sp>
      <p:sp>
        <p:nvSpPr>
          <p:cNvPr id="3" name="Slide Number Placeholder 2">
            <a:extLst>
              <a:ext uri="{FF2B5EF4-FFF2-40B4-BE49-F238E27FC236}">
                <a16:creationId xmlns:a16="http://schemas.microsoft.com/office/drawing/2014/main" id="{C282067F-9B5E-4BBB-8E34-EA0D215B764B}"/>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35</a:t>
            </a:fld>
            <a:endParaRPr lang="en-US" dirty="0">
              <a:solidFill>
                <a:srgbClr val="BEDB40"/>
              </a:solidFill>
            </a:endParaRPr>
          </a:p>
        </p:txBody>
      </p:sp>
      <p:sp>
        <p:nvSpPr>
          <p:cNvPr id="6" name="TextBox 5">
            <a:extLst>
              <a:ext uri="{FF2B5EF4-FFF2-40B4-BE49-F238E27FC236}">
                <a16:creationId xmlns:a16="http://schemas.microsoft.com/office/drawing/2014/main" id="{659C51F1-AE59-4D2B-8582-6B283D0D0D6C}"/>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
        <p:nvSpPr>
          <p:cNvPr id="7" name="Rectangle 6">
            <a:extLst>
              <a:ext uri="{FF2B5EF4-FFF2-40B4-BE49-F238E27FC236}">
                <a16:creationId xmlns:a16="http://schemas.microsoft.com/office/drawing/2014/main" id="{37A19133-C843-4FFF-975C-E1A63EFD66F3}"/>
              </a:ext>
            </a:extLst>
          </p:cNvPr>
          <p:cNvSpPr/>
          <p:nvPr/>
        </p:nvSpPr>
        <p:spPr>
          <a:xfrm>
            <a:off x="1036529" y="797510"/>
            <a:ext cx="6885991" cy="5262979"/>
          </a:xfrm>
          <a:prstGeom prst="rect">
            <a:avLst/>
          </a:prstGeom>
        </p:spPr>
        <p:txBody>
          <a:bodyPr wrap="square">
            <a:spAutoFit/>
          </a:bodyPr>
          <a:lstStyle/>
          <a:p>
            <a:pPr marL="57150" indent="0" algn="ctr">
              <a:buClr>
                <a:srgbClr val="44546A"/>
              </a:buClr>
              <a:buNone/>
              <a:defRPr/>
            </a:pPr>
            <a:r>
              <a:rPr lang="en-US" sz="2800" u="sng" dirty="0">
                <a:solidFill>
                  <a:prstClr val="black"/>
                </a:solidFill>
              </a:rPr>
              <a:t>   </a:t>
            </a:r>
          </a:p>
          <a:p>
            <a:pPr marL="57150" indent="0" algn="ctr">
              <a:buClr>
                <a:srgbClr val="44546A"/>
              </a:buClr>
              <a:buNone/>
              <a:defRPr/>
            </a:pPr>
            <a:r>
              <a:rPr lang="en-US" sz="2800" dirty="0">
                <a:solidFill>
                  <a:srgbClr val="FF0000"/>
                </a:solidFill>
              </a:rPr>
              <a:t>99%</a:t>
            </a:r>
            <a:r>
              <a:rPr lang="en-US" sz="2800" dirty="0">
                <a:solidFill>
                  <a:prstClr val="black"/>
                </a:solidFill>
              </a:rPr>
              <a:t> of US companies fall below the Cybersecurity Poverty Line. </a:t>
            </a:r>
          </a:p>
          <a:p>
            <a:pPr marL="57150" indent="0" algn="ctr">
              <a:buClr>
                <a:srgbClr val="44546A"/>
              </a:buClr>
              <a:buNone/>
              <a:defRPr/>
            </a:pPr>
            <a:endParaRPr lang="en-US" sz="2800" dirty="0">
              <a:solidFill>
                <a:prstClr val="black"/>
              </a:solidFill>
            </a:endParaRPr>
          </a:p>
          <a:p>
            <a:pPr marL="57150" indent="0" algn="ctr">
              <a:buClr>
                <a:srgbClr val="44546A"/>
              </a:buClr>
              <a:buNone/>
              <a:defRPr/>
            </a:pPr>
            <a:r>
              <a:rPr lang="en-US" sz="2800" dirty="0">
                <a:solidFill>
                  <a:prstClr val="black"/>
                </a:solidFill>
              </a:rPr>
              <a:t>They just don’t have the expertise or resources to protect themselves </a:t>
            </a:r>
          </a:p>
          <a:p>
            <a:pPr marL="57150" indent="0" algn="ctr">
              <a:buClr>
                <a:srgbClr val="44546A"/>
              </a:buClr>
              <a:buNone/>
              <a:defRPr/>
            </a:pPr>
            <a:r>
              <a:rPr lang="en-US" sz="2800" dirty="0">
                <a:solidFill>
                  <a:prstClr val="black"/>
                </a:solidFill>
              </a:rPr>
              <a:t>and they are constantly being violated by malicious actors.</a:t>
            </a:r>
          </a:p>
          <a:p>
            <a:pPr marL="57150" indent="0" algn="ctr">
              <a:buClr>
                <a:srgbClr val="44546A"/>
              </a:buClr>
              <a:buNone/>
              <a:defRPr/>
            </a:pPr>
            <a:r>
              <a:rPr lang="en-US" sz="2800" dirty="0">
                <a:solidFill>
                  <a:prstClr val="black"/>
                </a:solidFill>
              </a:rPr>
              <a:t> </a:t>
            </a:r>
          </a:p>
          <a:p>
            <a:pPr marL="57150" indent="0" algn="ctr">
              <a:buClr>
                <a:srgbClr val="44546A"/>
              </a:buClr>
              <a:buNone/>
              <a:defRPr/>
            </a:pPr>
            <a:r>
              <a:rPr lang="en-US" sz="2800" dirty="0">
                <a:solidFill>
                  <a:srgbClr val="FF0000"/>
                </a:solidFill>
              </a:rPr>
              <a:t>85%</a:t>
            </a:r>
            <a:r>
              <a:rPr lang="en-US" sz="2800" dirty="0">
                <a:solidFill>
                  <a:prstClr val="black"/>
                </a:solidFill>
              </a:rPr>
              <a:t> of businesses with &lt; 1000 employees have been hacked, </a:t>
            </a:r>
          </a:p>
          <a:p>
            <a:pPr marL="57150" indent="0" algn="ctr">
              <a:buClr>
                <a:srgbClr val="44546A"/>
              </a:buClr>
              <a:buNone/>
              <a:defRPr/>
            </a:pPr>
            <a:r>
              <a:rPr lang="en-US" sz="2800" dirty="0">
                <a:solidFill>
                  <a:prstClr val="black"/>
                </a:solidFill>
              </a:rPr>
              <a:t>and </a:t>
            </a:r>
            <a:r>
              <a:rPr lang="en-US" sz="2800" i="1" dirty="0">
                <a:solidFill>
                  <a:srgbClr val="FF0000"/>
                </a:solidFill>
              </a:rPr>
              <a:t>most don’t even know</a:t>
            </a:r>
            <a:r>
              <a:rPr lang="en-US" sz="2800" i="1" dirty="0">
                <a:solidFill>
                  <a:prstClr val="black"/>
                </a:solidFill>
              </a:rPr>
              <a:t>.</a:t>
            </a:r>
          </a:p>
        </p:txBody>
      </p:sp>
    </p:spTree>
    <p:extLst>
      <p:ext uri="{BB962C8B-B14F-4D97-AF65-F5344CB8AC3E}">
        <p14:creationId xmlns:p14="http://schemas.microsoft.com/office/powerpoint/2010/main" val="1827427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0700-73FA-430A-9BC8-43EB68D3EBAF}"/>
              </a:ext>
            </a:extLst>
          </p:cNvPr>
          <p:cNvSpPr>
            <a:spLocks noGrp="1"/>
          </p:cNvSpPr>
          <p:nvPr>
            <p:ph type="title"/>
          </p:nvPr>
        </p:nvSpPr>
        <p:spPr/>
        <p:txBody>
          <a:bodyPr/>
          <a:lstStyle/>
          <a:p>
            <a:r>
              <a:rPr lang="en-US" sz="4400" b="1" dirty="0">
                <a:latin typeface="+mj-lt"/>
              </a:rPr>
              <a:t>Market Landscape</a:t>
            </a:r>
          </a:p>
        </p:txBody>
      </p:sp>
      <p:sp>
        <p:nvSpPr>
          <p:cNvPr id="3" name="Slide Number Placeholder 2">
            <a:extLst>
              <a:ext uri="{FF2B5EF4-FFF2-40B4-BE49-F238E27FC236}">
                <a16:creationId xmlns:a16="http://schemas.microsoft.com/office/drawing/2014/main" id="{C282067F-9B5E-4BBB-8E34-EA0D215B764B}"/>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36</a:t>
            </a:fld>
            <a:endParaRPr lang="en-US" dirty="0">
              <a:solidFill>
                <a:srgbClr val="BEDB40"/>
              </a:solidFill>
            </a:endParaRPr>
          </a:p>
        </p:txBody>
      </p:sp>
      <p:pic>
        <p:nvPicPr>
          <p:cNvPr id="4" name="Picture 3">
            <a:extLst>
              <a:ext uri="{FF2B5EF4-FFF2-40B4-BE49-F238E27FC236}">
                <a16:creationId xmlns:a16="http://schemas.microsoft.com/office/drawing/2014/main" id="{B1E2D2E8-7783-405F-AAD4-6BDA24990E66}"/>
              </a:ext>
            </a:extLst>
          </p:cNvPr>
          <p:cNvPicPr>
            <a:picLocks noChangeAspect="1"/>
          </p:cNvPicPr>
          <p:nvPr/>
        </p:nvPicPr>
        <p:blipFill>
          <a:blip r:embed="rId2"/>
          <a:stretch>
            <a:fillRect/>
          </a:stretch>
        </p:blipFill>
        <p:spPr>
          <a:xfrm>
            <a:off x="0" y="1034320"/>
            <a:ext cx="6328196" cy="2797781"/>
          </a:xfrm>
          <a:prstGeom prst="rect">
            <a:avLst/>
          </a:prstGeom>
        </p:spPr>
      </p:pic>
      <p:pic>
        <p:nvPicPr>
          <p:cNvPr id="5" name="Picture 4">
            <a:extLst>
              <a:ext uri="{FF2B5EF4-FFF2-40B4-BE49-F238E27FC236}">
                <a16:creationId xmlns:a16="http://schemas.microsoft.com/office/drawing/2014/main" id="{CDC01916-2179-49EC-B15F-36787513FF71}"/>
              </a:ext>
            </a:extLst>
          </p:cNvPr>
          <p:cNvPicPr>
            <a:picLocks noChangeAspect="1"/>
          </p:cNvPicPr>
          <p:nvPr/>
        </p:nvPicPr>
        <p:blipFill>
          <a:blip r:embed="rId3"/>
          <a:stretch>
            <a:fillRect/>
          </a:stretch>
        </p:blipFill>
        <p:spPr>
          <a:xfrm>
            <a:off x="3124200" y="3802785"/>
            <a:ext cx="5828281" cy="2651990"/>
          </a:xfrm>
          <a:prstGeom prst="rect">
            <a:avLst/>
          </a:prstGeom>
        </p:spPr>
      </p:pic>
      <p:sp>
        <p:nvSpPr>
          <p:cNvPr id="6" name="TextBox 5">
            <a:extLst>
              <a:ext uri="{FF2B5EF4-FFF2-40B4-BE49-F238E27FC236}">
                <a16:creationId xmlns:a16="http://schemas.microsoft.com/office/drawing/2014/main" id="{659C51F1-AE59-4D2B-8582-6B283D0D0D6C}"/>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3698848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0700-73FA-430A-9BC8-43EB68D3EBAF}"/>
              </a:ext>
            </a:extLst>
          </p:cNvPr>
          <p:cNvSpPr>
            <a:spLocks noGrp="1"/>
          </p:cNvSpPr>
          <p:nvPr>
            <p:ph type="title"/>
          </p:nvPr>
        </p:nvSpPr>
        <p:spPr/>
        <p:txBody>
          <a:bodyPr/>
          <a:lstStyle/>
          <a:p>
            <a:r>
              <a:rPr lang="en-US" sz="4400" b="1" dirty="0">
                <a:latin typeface="+mj-lt"/>
              </a:rPr>
              <a:t>Landscape Verticals</a:t>
            </a:r>
          </a:p>
        </p:txBody>
      </p:sp>
      <p:sp>
        <p:nvSpPr>
          <p:cNvPr id="3" name="Slide Number Placeholder 2">
            <a:extLst>
              <a:ext uri="{FF2B5EF4-FFF2-40B4-BE49-F238E27FC236}">
                <a16:creationId xmlns:a16="http://schemas.microsoft.com/office/drawing/2014/main" id="{C282067F-9B5E-4BBB-8E34-EA0D215B764B}"/>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37</a:t>
            </a:fld>
            <a:endParaRPr lang="en-US" dirty="0">
              <a:solidFill>
                <a:srgbClr val="BEDB40"/>
              </a:solidFill>
            </a:endParaRPr>
          </a:p>
        </p:txBody>
      </p:sp>
      <p:sp>
        <p:nvSpPr>
          <p:cNvPr id="6" name="TextBox 5">
            <a:extLst>
              <a:ext uri="{FF2B5EF4-FFF2-40B4-BE49-F238E27FC236}">
                <a16:creationId xmlns:a16="http://schemas.microsoft.com/office/drawing/2014/main" id="{659C51F1-AE59-4D2B-8582-6B283D0D0D6C}"/>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7" name="Picture 6">
            <a:extLst>
              <a:ext uri="{FF2B5EF4-FFF2-40B4-BE49-F238E27FC236}">
                <a16:creationId xmlns:a16="http://schemas.microsoft.com/office/drawing/2014/main" id="{ACA243AB-1772-47A4-BBBA-AAFAECEF17C7}"/>
              </a:ext>
            </a:extLst>
          </p:cNvPr>
          <p:cNvPicPr>
            <a:picLocks noChangeAspect="1"/>
          </p:cNvPicPr>
          <p:nvPr/>
        </p:nvPicPr>
        <p:blipFill>
          <a:blip r:embed="rId2"/>
          <a:stretch>
            <a:fillRect/>
          </a:stretch>
        </p:blipFill>
        <p:spPr>
          <a:xfrm>
            <a:off x="51424" y="1067155"/>
            <a:ext cx="9041152" cy="5261304"/>
          </a:xfrm>
          <a:prstGeom prst="rect">
            <a:avLst/>
          </a:prstGeom>
        </p:spPr>
      </p:pic>
    </p:spTree>
    <p:extLst>
      <p:ext uri="{BB962C8B-B14F-4D97-AF65-F5344CB8AC3E}">
        <p14:creationId xmlns:p14="http://schemas.microsoft.com/office/powerpoint/2010/main" val="758557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0700-73FA-430A-9BC8-43EB68D3EBAF}"/>
              </a:ext>
            </a:extLst>
          </p:cNvPr>
          <p:cNvSpPr>
            <a:spLocks noGrp="1"/>
          </p:cNvSpPr>
          <p:nvPr>
            <p:ph type="title"/>
          </p:nvPr>
        </p:nvSpPr>
        <p:spPr>
          <a:xfrm>
            <a:off x="2383436" y="150813"/>
            <a:ext cx="6303364" cy="700087"/>
          </a:xfrm>
        </p:spPr>
        <p:txBody>
          <a:bodyPr/>
          <a:lstStyle/>
          <a:p>
            <a:r>
              <a:rPr lang="en-US" sz="4400" b="1" dirty="0">
                <a:latin typeface="+mj-lt"/>
              </a:rPr>
              <a:t>More Landscape Verticals</a:t>
            </a:r>
          </a:p>
        </p:txBody>
      </p:sp>
      <p:sp>
        <p:nvSpPr>
          <p:cNvPr id="3" name="Slide Number Placeholder 2">
            <a:extLst>
              <a:ext uri="{FF2B5EF4-FFF2-40B4-BE49-F238E27FC236}">
                <a16:creationId xmlns:a16="http://schemas.microsoft.com/office/drawing/2014/main" id="{C282067F-9B5E-4BBB-8E34-EA0D215B764B}"/>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38</a:t>
            </a:fld>
            <a:endParaRPr lang="en-US" dirty="0">
              <a:solidFill>
                <a:srgbClr val="BEDB40"/>
              </a:solidFill>
            </a:endParaRPr>
          </a:p>
        </p:txBody>
      </p:sp>
      <p:sp>
        <p:nvSpPr>
          <p:cNvPr id="6" name="TextBox 5">
            <a:extLst>
              <a:ext uri="{FF2B5EF4-FFF2-40B4-BE49-F238E27FC236}">
                <a16:creationId xmlns:a16="http://schemas.microsoft.com/office/drawing/2014/main" id="{659C51F1-AE59-4D2B-8582-6B283D0D0D6C}"/>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4" name="Picture 3">
            <a:extLst>
              <a:ext uri="{FF2B5EF4-FFF2-40B4-BE49-F238E27FC236}">
                <a16:creationId xmlns:a16="http://schemas.microsoft.com/office/drawing/2014/main" id="{15A6A738-A956-4B01-845F-6BF2E4EA52CF}"/>
              </a:ext>
            </a:extLst>
          </p:cNvPr>
          <p:cNvPicPr>
            <a:picLocks noChangeAspect="1"/>
          </p:cNvPicPr>
          <p:nvPr/>
        </p:nvPicPr>
        <p:blipFill>
          <a:blip r:embed="rId2"/>
          <a:stretch>
            <a:fillRect/>
          </a:stretch>
        </p:blipFill>
        <p:spPr>
          <a:xfrm>
            <a:off x="232974" y="1252539"/>
            <a:ext cx="8678052" cy="4713546"/>
          </a:xfrm>
          <a:prstGeom prst="rect">
            <a:avLst/>
          </a:prstGeom>
        </p:spPr>
      </p:pic>
    </p:spTree>
    <p:extLst>
      <p:ext uri="{BB962C8B-B14F-4D97-AF65-F5344CB8AC3E}">
        <p14:creationId xmlns:p14="http://schemas.microsoft.com/office/powerpoint/2010/main" val="712694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0700-73FA-430A-9BC8-43EB68D3EBAF}"/>
              </a:ext>
            </a:extLst>
          </p:cNvPr>
          <p:cNvSpPr>
            <a:spLocks noGrp="1"/>
          </p:cNvSpPr>
          <p:nvPr>
            <p:ph type="title"/>
          </p:nvPr>
        </p:nvSpPr>
        <p:spPr>
          <a:xfrm>
            <a:off x="111967" y="150813"/>
            <a:ext cx="8574833" cy="700087"/>
          </a:xfrm>
        </p:spPr>
        <p:txBody>
          <a:bodyPr/>
          <a:lstStyle/>
          <a:p>
            <a:r>
              <a:rPr lang="en-US" sz="4400" b="1" dirty="0">
                <a:latin typeface="+mj-lt"/>
              </a:rPr>
              <a:t>Yet Even More Landscape Verticals</a:t>
            </a:r>
          </a:p>
        </p:txBody>
      </p:sp>
      <p:sp>
        <p:nvSpPr>
          <p:cNvPr id="3" name="Slide Number Placeholder 2">
            <a:extLst>
              <a:ext uri="{FF2B5EF4-FFF2-40B4-BE49-F238E27FC236}">
                <a16:creationId xmlns:a16="http://schemas.microsoft.com/office/drawing/2014/main" id="{C282067F-9B5E-4BBB-8E34-EA0D215B764B}"/>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39</a:t>
            </a:fld>
            <a:endParaRPr lang="en-US" dirty="0">
              <a:solidFill>
                <a:srgbClr val="BEDB40"/>
              </a:solidFill>
            </a:endParaRPr>
          </a:p>
        </p:txBody>
      </p:sp>
      <p:sp>
        <p:nvSpPr>
          <p:cNvPr id="6" name="TextBox 5">
            <a:extLst>
              <a:ext uri="{FF2B5EF4-FFF2-40B4-BE49-F238E27FC236}">
                <a16:creationId xmlns:a16="http://schemas.microsoft.com/office/drawing/2014/main" id="{659C51F1-AE59-4D2B-8582-6B283D0D0D6C}"/>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5" name="Picture 4">
            <a:extLst>
              <a:ext uri="{FF2B5EF4-FFF2-40B4-BE49-F238E27FC236}">
                <a16:creationId xmlns:a16="http://schemas.microsoft.com/office/drawing/2014/main" id="{5BBACE75-BE06-4067-9E22-EE15C135031A}"/>
              </a:ext>
            </a:extLst>
          </p:cNvPr>
          <p:cNvPicPr>
            <a:picLocks noChangeAspect="1"/>
          </p:cNvPicPr>
          <p:nvPr/>
        </p:nvPicPr>
        <p:blipFill>
          <a:blip r:embed="rId2"/>
          <a:stretch>
            <a:fillRect/>
          </a:stretch>
        </p:blipFill>
        <p:spPr>
          <a:xfrm>
            <a:off x="644272" y="1029871"/>
            <a:ext cx="7911896" cy="5161338"/>
          </a:xfrm>
          <a:prstGeom prst="rect">
            <a:avLst/>
          </a:prstGeom>
        </p:spPr>
      </p:pic>
    </p:spTree>
    <p:extLst>
      <p:ext uri="{BB962C8B-B14F-4D97-AF65-F5344CB8AC3E}">
        <p14:creationId xmlns:p14="http://schemas.microsoft.com/office/powerpoint/2010/main" val="453451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427457" y="152400"/>
            <a:ext cx="7673680" cy="700087"/>
          </a:xfrm>
        </p:spPr>
        <p:txBody>
          <a:bodyPr/>
          <a:lstStyle/>
          <a:p>
            <a:pPr eaLnBrk="1" hangingPunct="1"/>
            <a:r>
              <a:rPr lang="en-US" altLang="en-US" sz="3600" b="1" dirty="0">
                <a:latin typeface="+mj-lt"/>
                <a:cs typeface="Myriad Pro" charset="0"/>
              </a:rPr>
              <a:t>Have Agile Delivery &amp; Transformation </a:t>
            </a:r>
          </a:p>
        </p:txBody>
      </p:sp>
      <p:sp>
        <p:nvSpPr>
          <p:cNvPr id="8195"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charset="0"/>
                <a:ea typeface="MS PGothic" panose="020B0600070205080204" pitchFamily="34" charset="-128"/>
                <a:cs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ea typeface="MS PGothic" panose="020B0600070205080204" pitchFamily="34" charset="-128"/>
                <a:cs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ea typeface="MS PGothic" panose="020B0600070205080204" pitchFamily="34" charset="-128"/>
                <a:cs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9pPr>
          </a:lstStyle>
          <a:p>
            <a:pPr>
              <a:spcBef>
                <a:spcPct val="0"/>
              </a:spcBef>
              <a:buFontTx/>
              <a:buNone/>
            </a:pPr>
            <a:fld id="{BE545818-A86D-4579-AAD0-BACCBED8AFBE}" type="slidenum">
              <a:rPr lang="en-US" altLang="en-US" sz="1200" smtClean="0">
                <a:solidFill>
                  <a:srgbClr val="BEDB40"/>
                </a:solidFill>
                <a:latin typeface="Calibri" panose="020F0502020204030204" pitchFamily="34" charset="0"/>
              </a:rPr>
              <a:pPr>
                <a:spcBef>
                  <a:spcPct val="0"/>
                </a:spcBef>
                <a:buFontTx/>
                <a:buNone/>
              </a:pPr>
              <a:t>4</a:t>
            </a:fld>
            <a:endParaRPr lang="en-US" altLang="en-US" sz="1200" dirty="0">
              <a:solidFill>
                <a:srgbClr val="BEDB40"/>
              </a:solidFill>
              <a:latin typeface="Calibri" panose="020F0502020204030204" pitchFamily="34" charset="0"/>
            </a:endParaRPr>
          </a:p>
        </p:txBody>
      </p:sp>
      <p:graphicFrame>
        <p:nvGraphicFramePr>
          <p:cNvPr id="13" name="Diagram 12"/>
          <p:cNvGraphicFramePr/>
          <p:nvPr/>
        </p:nvGraphicFramePr>
        <p:xfrm>
          <a:off x="771525" y="1352550"/>
          <a:ext cx="7673680" cy="4972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198" name="TextBox 2"/>
          <p:cNvSpPr txBox="1">
            <a:spLocks noChangeArrowheads="1"/>
          </p:cNvSpPr>
          <p:nvPr/>
        </p:nvSpPr>
        <p:spPr bwMode="auto">
          <a:xfrm>
            <a:off x="4095750" y="1685925"/>
            <a:ext cx="10493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charset="0"/>
                <a:ea typeface="MS PGothic" panose="020B0600070205080204" pitchFamily="34" charset="-128"/>
                <a:cs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ea typeface="MS PGothic" panose="020B0600070205080204" pitchFamily="34" charset="-128"/>
                <a:cs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ea typeface="MS PGothic" panose="020B0600070205080204" pitchFamily="34" charset="-128"/>
                <a:cs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9pPr>
          </a:lstStyle>
          <a:p>
            <a:pPr algn="ctr">
              <a:spcBef>
                <a:spcPct val="0"/>
              </a:spcBef>
              <a:buFontTx/>
              <a:buNone/>
            </a:pPr>
            <a:r>
              <a:rPr lang="en-US" altLang="en-US" sz="1200" dirty="0">
                <a:solidFill>
                  <a:schemeClr val="bg1"/>
                </a:solidFill>
                <a:latin typeface="Arial" panose="020B0604020202020204" pitchFamily="34" charset="0"/>
              </a:rPr>
              <a:t>IT Advisory &amp; Projects</a:t>
            </a:r>
          </a:p>
        </p:txBody>
      </p:sp>
      <p:sp>
        <p:nvSpPr>
          <p:cNvPr id="8199" name="TextBox 8"/>
          <p:cNvSpPr txBox="1">
            <a:spLocks noChangeArrowheads="1"/>
          </p:cNvSpPr>
          <p:nvPr/>
        </p:nvSpPr>
        <p:spPr bwMode="auto">
          <a:xfrm>
            <a:off x="5829300" y="3562350"/>
            <a:ext cx="1325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charset="0"/>
                <a:ea typeface="MS PGothic" panose="020B0600070205080204" pitchFamily="34" charset="-128"/>
                <a:cs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ea typeface="MS PGothic" panose="020B0600070205080204" pitchFamily="34" charset="-128"/>
                <a:cs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ea typeface="MS PGothic" panose="020B0600070205080204" pitchFamily="34" charset="-128"/>
                <a:cs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9pPr>
          </a:lstStyle>
          <a:p>
            <a:pPr algn="ctr">
              <a:spcBef>
                <a:spcPct val="0"/>
              </a:spcBef>
              <a:buFontTx/>
              <a:buNone/>
            </a:pPr>
            <a:r>
              <a:rPr lang="en-US" altLang="en-US" sz="1200" dirty="0">
                <a:solidFill>
                  <a:schemeClr val="bg1"/>
                </a:solidFill>
                <a:latin typeface="Arial" panose="020B0604020202020204" pitchFamily="34" charset="0"/>
              </a:rPr>
              <a:t>Data Management</a:t>
            </a:r>
          </a:p>
        </p:txBody>
      </p:sp>
      <p:sp>
        <p:nvSpPr>
          <p:cNvPr id="8200" name="TextBox 9"/>
          <p:cNvSpPr txBox="1">
            <a:spLocks noChangeArrowheads="1"/>
          </p:cNvSpPr>
          <p:nvPr/>
        </p:nvSpPr>
        <p:spPr bwMode="auto">
          <a:xfrm>
            <a:off x="4019550" y="5486400"/>
            <a:ext cx="12334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charset="0"/>
                <a:ea typeface="MS PGothic" panose="020B0600070205080204" pitchFamily="34" charset="-128"/>
                <a:cs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ea typeface="MS PGothic" panose="020B0600070205080204" pitchFamily="34" charset="-128"/>
                <a:cs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ea typeface="MS PGothic" panose="020B0600070205080204" pitchFamily="34" charset="-128"/>
                <a:cs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9pPr>
          </a:lstStyle>
          <a:p>
            <a:pPr algn="ctr">
              <a:spcBef>
                <a:spcPct val="0"/>
              </a:spcBef>
              <a:buFontTx/>
              <a:buNone/>
            </a:pPr>
            <a:r>
              <a:rPr lang="en-US" altLang="en-US" sz="1200" dirty="0">
                <a:solidFill>
                  <a:schemeClr val="bg1"/>
                </a:solidFill>
                <a:latin typeface="Arial" panose="020B0604020202020204" pitchFamily="34" charset="0"/>
              </a:rPr>
              <a:t>Indirect Tax &amp; Global Trade</a:t>
            </a:r>
          </a:p>
        </p:txBody>
      </p:sp>
      <p:sp>
        <p:nvSpPr>
          <p:cNvPr id="8202" name="Rectangle 3"/>
          <p:cNvSpPr>
            <a:spLocks noChangeArrowheads="1"/>
          </p:cNvSpPr>
          <p:nvPr/>
        </p:nvSpPr>
        <p:spPr bwMode="auto">
          <a:xfrm>
            <a:off x="4791075" y="1038225"/>
            <a:ext cx="4321175" cy="141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Myriad Pro" charset="0"/>
                <a:ea typeface="MS PGothic" panose="020B0600070205080204" pitchFamily="34" charset="-128"/>
                <a:cs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ea typeface="MS PGothic" panose="020B0600070205080204" pitchFamily="34" charset="-128"/>
                <a:cs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ea typeface="MS PGothic" panose="020B0600070205080204" pitchFamily="34" charset="-128"/>
                <a:cs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9pPr>
          </a:lstStyle>
          <a:p>
            <a:pPr lvl="1">
              <a:buFont typeface="Wingdings" panose="05000000000000000000" pitchFamily="2" charset="2"/>
              <a:buChar char="§"/>
            </a:pPr>
            <a:r>
              <a:rPr lang="en-US" altLang="en-US" sz="1100" dirty="0">
                <a:solidFill>
                  <a:schemeClr val="tx2"/>
                </a:solidFill>
                <a:latin typeface="Arial" panose="020B0604020202020204" pitchFamily="34" charset="0"/>
              </a:rPr>
              <a:t>Projects and resourcing for Packaged apps, BI, Cloud &amp; Digital technologies</a:t>
            </a:r>
          </a:p>
          <a:p>
            <a:pPr lvl="1">
              <a:buFont typeface="Wingdings" panose="05000000000000000000" pitchFamily="2" charset="2"/>
              <a:buChar char="§"/>
            </a:pPr>
            <a:r>
              <a:rPr lang="en-US" altLang="en-US" sz="1100" dirty="0">
                <a:solidFill>
                  <a:schemeClr val="tx2"/>
                </a:solidFill>
                <a:latin typeface="Arial" panose="020B0604020202020204" pitchFamily="34" charset="0"/>
              </a:rPr>
              <a:t>Technology based proprietary talent database and candidate assessment solution </a:t>
            </a:r>
          </a:p>
          <a:p>
            <a:pPr lvl="1">
              <a:buFont typeface="Wingdings" panose="05000000000000000000" pitchFamily="2" charset="2"/>
              <a:buChar char="§"/>
            </a:pPr>
            <a:r>
              <a:rPr lang="en-US" altLang="en-US" sz="1100" dirty="0">
                <a:solidFill>
                  <a:schemeClr val="tx2"/>
                </a:solidFill>
                <a:latin typeface="Arial" panose="020B0604020202020204" pitchFamily="34" charset="0"/>
              </a:rPr>
              <a:t>Transparency of cost structure</a:t>
            </a:r>
          </a:p>
          <a:p>
            <a:pPr lvl="1">
              <a:buFont typeface="Wingdings" panose="05000000000000000000" pitchFamily="2" charset="2"/>
              <a:buChar char="§"/>
            </a:pPr>
            <a:r>
              <a:rPr lang="en-US" altLang="en-US" sz="1100" dirty="0">
                <a:solidFill>
                  <a:schemeClr val="tx2"/>
                </a:solidFill>
                <a:latin typeface="Arial" panose="020B0604020202020204" pitchFamily="34" charset="0"/>
              </a:rPr>
              <a:t>We know how to build the best teams in an agile way</a:t>
            </a:r>
          </a:p>
          <a:p>
            <a:pPr lvl="1">
              <a:buFont typeface="Wingdings" panose="05000000000000000000" pitchFamily="2" charset="2"/>
              <a:buChar char="§"/>
              <a:defRPr/>
            </a:pPr>
            <a:endParaRPr lang="en-US" altLang="en-US" sz="1100" dirty="0">
              <a:solidFill>
                <a:schemeClr val="tx2"/>
              </a:solidFill>
              <a:latin typeface="Arial" panose="020B0604020202020204" pitchFamily="34" charset="0"/>
            </a:endParaRPr>
          </a:p>
        </p:txBody>
      </p:sp>
      <p:sp>
        <p:nvSpPr>
          <p:cNvPr id="8203" name="Rectangle 11"/>
          <p:cNvSpPr>
            <a:spLocks noChangeArrowheads="1"/>
          </p:cNvSpPr>
          <p:nvPr/>
        </p:nvSpPr>
        <p:spPr bwMode="auto">
          <a:xfrm>
            <a:off x="57150" y="1009650"/>
            <a:ext cx="40497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charset="0"/>
                <a:ea typeface="MS PGothic" panose="020B0600070205080204" pitchFamily="34" charset="-128"/>
                <a:cs typeface="Myriad Pro" charset="0"/>
              </a:defRPr>
            </a:lvl1pPr>
            <a:lvl2pPr marL="639763" indent="-285750">
              <a:spcBef>
                <a:spcPct val="20000"/>
              </a:spcBef>
              <a:buFont typeface="Arial" panose="020B0604020202020204" pitchFamily="34" charset="0"/>
              <a:buChar char="–"/>
              <a:defRPr sz="2800">
                <a:solidFill>
                  <a:schemeClr val="tx1"/>
                </a:solidFill>
                <a:latin typeface="Myriad Pro" charset="0"/>
                <a:ea typeface="MS PGothic" panose="020B0600070205080204" pitchFamily="34" charset="-128"/>
                <a:cs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ea typeface="MS PGothic" panose="020B0600070205080204" pitchFamily="34" charset="-128"/>
                <a:cs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9pPr>
          </a:lstStyle>
          <a:p>
            <a:pPr lvl="1">
              <a:buFont typeface="Wingdings" panose="05000000000000000000" pitchFamily="2" charset="2"/>
              <a:buChar char="§"/>
            </a:pPr>
            <a:r>
              <a:rPr lang="en-US" altLang="en-US" sz="1100">
                <a:solidFill>
                  <a:schemeClr val="tx2"/>
                </a:solidFill>
                <a:latin typeface="Arial" panose="020B0604020202020204" pitchFamily="34" charset="0"/>
              </a:rPr>
              <a:t>Project management, communication management and change management support for strategic digitization programs</a:t>
            </a:r>
          </a:p>
          <a:p>
            <a:pPr lvl="1">
              <a:buFont typeface="Wingdings" panose="05000000000000000000" pitchFamily="2" charset="2"/>
              <a:buChar char="§"/>
            </a:pPr>
            <a:r>
              <a:rPr lang="en-US" altLang="en-US" sz="1100">
                <a:solidFill>
                  <a:schemeClr val="tx2"/>
                </a:solidFill>
                <a:latin typeface="Arial" panose="020B0604020202020204" pitchFamily="34" charset="0"/>
              </a:rPr>
              <a:t>Cost and savings strategies throughout External Resourcing environment and SW negotiation for  cloud services, software, hardware, telecom</a:t>
            </a:r>
          </a:p>
        </p:txBody>
      </p:sp>
      <p:sp>
        <p:nvSpPr>
          <p:cNvPr id="8205" name="Rectangle 14"/>
          <p:cNvSpPr>
            <a:spLocks noChangeArrowheads="1"/>
          </p:cNvSpPr>
          <p:nvPr/>
        </p:nvSpPr>
        <p:spPr bwMode="auto">
          <a:xfrm>
            <a:off x="-257175" y="2724150"/>
            <a:ext cx="2527301" cy="249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charset="0"/>
                <a:ea typeface="MS PGothic" panose="020B0600070205080204" pitchFamily="34" charset="-128"/>
                <a:cs typeface="Myriad Pro" charset="0"/>
              </a:defRPr>
            </a:lvl1pPr>
            <a:lvl2pPr marL="639763" indent="-285750">
              <a:spcBef>
                <a:spcPct val="20000"/>
              </a:spcBef>
              <a:buFont typeface="Arial" panose="020B0604020202020204" pitchFamily="34" charset="0"/>
              <a:buChar char="–"/>
              <a:defRPr sz="2800">
                <a:solidFill>
                  <a:schemeClr val="tx1"/>
                </a:solidFill>
                <a:latin typeface="Myriad Pro" charset="0"/>
                <a:ea typeface="MS PGothic" panose="020B0600070205080204" pitchFamily="34" charset="-128"/>
                <a:cs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ea typeface="MS PGothic" panose="020B0600070205080204" pitchFamily="34" charset="-128"/>
                <a:cs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9pPr>
          </a:lstStyle>
          <a:p>
            <a:pPr lvl="1">
              <a:buFont typeface="Wingdings" panose="05000000000000000000" pitchFamily="2" charset="2"/>
              <a:buChar char="§"/>
            </a:pPr>
            <a:r>
              <a:rPr lang="en-US" altLang="en-US" sz="1100" dirty="0">
                <a:solidFill>
                  <a:schemeClr val="tx2"/>
                </a:solidFill>
                <a:latin typeface="Arial" panose="020B0604020202020204" pitchFamily="34" charset="0"/>
              </a:rPr>
              <a:t>Threat &amp; Vulnerability Management Services</a:t>
            </a:r>
          </a:p>
          <a:p>
            <a:pPr lvl="1">
              <a:buFont typeface="Wingdings" panose="05000000000000000000" pitchFamily="2" charset="2"/>
              <a:buChar char="§"/>
            </a:pPr>
            <a:r>
              <a:rPr lang="en-US" altLang="en-US" sz="1100" dirty="0">
                <a:solidFill>
                  <a:schemeClr val="tx2"/>
                </a:solidFill>
                <a:latin typeface="Arial" panose="020B0604020202020204" pitchFamily="34" charset="0"/>
              </a:rPr>
              <a:t>Governance, Risk &amp; Compliance Services</a:t>
            </a:r>
          </a:p>
          <a:p>
            <a:pPr lvl="1">
              <a:buFont typeface="Wingdings" panose="05000000000000000000" pitchFamily="2" charset="2"/>
              <a:buChar char="§"/>
            </a:pPr>
            <a:r>
              <a:rPr lang="en-US" altLang="en-US" sz="1100" dirty="0">
                <a:solidFill>
                  <a:schemeClr val="tx2"/>
                </a:solidFill>
                <a:latin typeface="Arial" panose="020B0604020202020204" pitchFamily="34" charset="0"/>
              </a:rPr>
              <a:t>Identity &amp; Access Management Services</a:t>
            </a:r>
          </a:p>
          <a:p>
            <a:pPr lvl="1">
              <a:buFont typeface="Wingdings" panose="05000000000000000000" pitchFamily="2" charset="2"/>
              <a:buChar char="§"/>
            </a:pPr>
            <a:r>
              <a:rPr lang="en-US" altLang="en-US" sz="1100" dirty="0">
                <a:solidFill>
                  <a:schemeClr val="tx2"/>
                </a:solidFill>
                <a:latin typeface="Arial" panose="020B0604020202020204" pitchFamily="34" charset="0"/>
              </a:rPr>
              <a:t>Trusted advisory &amp; business focused thought leadership</a:t>
            </a:r>
          </a:p>
          <a:p>
            <a:pPr lvl="1">
              <a:buFont typeface="Wingdings" panose="05000000000000000000" pitchFamily="2" charset="2"/>
              <a:buChar char="§"/>
            </a:pPr>
            <a:r>
              <a:rPr lang="en-US" altLang="en-US" sz="1100" dirty="0">
                <a:solidFill>
                  <a:schemeClr val="tx2"/>
                </a:solidFill>
                <a:latin typeface="Arial" panose="020B0604020202020204" pitchFamily="34" charset="0"/>
              </a:rPr>
              <a:t>Defense-in-Depth oriented</a:t>
            </a:r>
          </a:p>
          <a:p>
            <a:pPr lvl="1">
              <a:buFont typeface="Wingdings" panose="05000000000000000000" pitchFamily="2" charset="2"/>
              <a:buChar char="§"/>
            </a:pPr>
            <a:r>
              <a:rPr lang="en-US" altLang="en-US" sz="1100" dirty="0">
                <a:solidFill>
                  <a:schemeClr val="tx2"/>
                </a:solidFill>
                <a:latin typeface="Arial" panose="020B0604020202020204" pitchFamily="34" charset="0"/>
              </a:rPr>
              <a:t>Technology &amp; Product Agnostic</a:t>
            </a:r>
          </a:p>
          <a:p>
            <a:pPr lvl="1">
              <a:buFont typeface="Wingdings" panose="05000000000000000000" pitchFamily="2" charset="2"/>
              <a:buChar char="§"/>
            </a:pPr>
            <a:r>
              <a:rPr lang="en-US" altLang="en-US" sz="1100" dirty="0">
                <a:solidFill>
                  <a:schemeClr val="tx2"/>
                </a:solidFill>
                <a:latin typeface="Arial" panose="020B0604020202020204" pitchFamily="34" charset="0"/>
              </a:rPr>
              <a:t>Actionable Intelligence</a:t>
            </a:r>
          </a:p>
        </p:txBody>
      </p:sp>
      <p:sp>
        <p:nvSpPr>
          <p:cNvPr id="6" name="Rounded Rectangle 5"/>
          <p:cNvSpPr/>
          <p:nvPr/>
        </p:nvSpPr>
        <p:spPr>
          <a:xfrm>
            <a:off x="5162550" y="1038225"/>
            <a:ext cx="3863975" cy="1233347"/>
          </a:xfrm>
          <a:prstGeom prst="round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7" name="Rounded Rectangle 16"/>
          <p:cNvSpPr/>
          <p:nvPr/>
        </p:nvSpPr>
        <p:spPr>
          <a:xfrm>
            <a:off x="428625" y="1047750"/>
            <a:ext cx="3648075" cy="1065212"/>
          </a:xfrm>
          <a:prstGeom prst="round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8" name="Rounded Rectangle 17"/>
          <p:cNvSpPr/>
          <p:nvPr/>
        </p:nvSpPr>
        <p:spPr>
          <a:xfrm>
            <a:off x="114300" y="2657475"/>
            <a:ext cx="2101850" cy="2565918"/>
          </a:xfrm>
          <a:prstGeom prst="round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210" name="Rectangle 20"/>
          <p:cNvSpPr>
            <a:spLocks noChangeArrowheads="1"/>
          </p:cNvSpPr>
          <p:nvPr/>
        </p:nvSpPr>
        <p:spPr bwMode="auto">
          <a:xfrm>
            <a:off x="161925" y="5715000"/>
            <a:ext cx="40513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charset="0"/>
                <a:ea typeface="MS PGothic" panose="020B0600070205080204" pitchFamily="34" charset="-128"/>
                <a:cs typeface="Myriad Pro" charset="0"/>
              </a:defRPr>
            </a:lvl1pPr>
            <a:lvl2pPr marL="639763" indent="-285750">
              <a:spcBef>
                <a:spcPct val="20000"/>
              </a:spcBef>
              <a:buFont typeface="Arial" panose="020B0604020202020204" pitchFamily="34" charset="0"/>
              <a:buChar char="–"/>
              <a:defRPr sz="2800">
                <a:solidFill>
                  <a:schemeClr val="tx1"/>
                </a:solidFill>
                <a:latin typeface="Myriad Pro" charset="0"/>
                <a:ea typeface="MS PGothic" panose="020B0600070205080204" pitchFamily="34" charset="-128"/>
                <a:cs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ea typeface="MS PGothic" panose="020B0600070205080204" pitchFamily="34" charset="-128"/>
                <a:cs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9pPr>
          </a:lstStyle>
          <a:p>
            <a:pPr lvl="1">
              <a:buFont typeface="Wingdings" panose="05000000000000000000" pitchFamily="2" charset="2"/>
              <a:buChar char="§"/>
            </a:pPr>
            <a:r>
              <a:rPr lang="en-US" altLang="en-US" sz="1100" dirty="0">
                <a:solidFill>
                  <a:schemeClr val="tx2"/>
                </a:solidFill>
                <a:latin typeface="Arial" panose="020B0604020202020204" pitchFamily="34" charset="0"/>
              </a:rPr>
              <a:t>Discovery sessions for Improvement Analysis </a:t>
            </a:r>
          </a:p>
          <a:p>
            <a:pPr lvl="1">
              <a:buFont typeface="Wingdings" panose="05000000000000000000" pitchFamily="2" charset="2"/>
              <a:buChar char="§"/>
            </a:pPr>
            <a:r>
              <a:rPr lang="en-US" altLang="en-US" sz="1100" dirty="0">
                <a:solidFill>
                  <a:schemeClr val="tx2"/>
                </a:solidFill>
                <a:latin typeface="Arial" panose="020B0604020202020204" pitchFamily="34" charset="0"/>
              </a:rPr>
              <a:t>Tax Engine &amp; Global Trade Solution Selection</a:t>
            </a:r>
          </a:p>
          <a:p>
            <a:pPr lvl="1">
              <a:buFont typeface="Wingdings" panose="05000000000000000000" pitchFamily="2" charset="2"/>
              <a:buChar char="§"/>
            </a:pPr>
            <a:r>
              <a:rPr lang="en-US" altLang="en-US" sz="1100" dirty="0">
                <a:solidFill>
                  <a:schemeClr val="tx2"/>
                </a:solidFill>
                <a:latin typeface="Arial" panose="020B0604020202020204" pitchFamily="34" charset="0"/>
              </a:rPr>
              <a:t>Global team of tax and trade digitization experts</a:t>
            </a:r>
          </a:p>
        </p:txBody>
      </p:sp>
      <p:sp>
        <p:nvSpPr>
          <p:cNvPr id="8211" name="Rectangle 21"/>
          <p:cNvSpPr>
            <a:spLocks noChangeArrowheads="1"/>
          </p:cNvSpPr>
          <p:nvPr/>
        </p:nvSpPr>
        <p:spPr bwMode="auto">
          <a:xfrm>
            <a:off x="4772025" y="5715000"/>
            <a:ext cx="4049712"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charset="0"/>
                <a:ea typeface="MS PGothic" panose="020B0600070205080204" pitchFamily="34" charset="-128"/>
                <a:cs typeface="Myriad Pro" charset="0"/>
              </a:defRPr>
            </a:lvl1pPr>
            <a:lvl2pPr marL="639763" indent="-285750">
              <a:spcBef>
                <a:spcPct val="20000"/>
              </a:spcBef>
              <a:buFont typeface="Arial" panose="020B0604020202020204" pitchFamily="34" charset="0"/>
              <a:buChar char="–"/>
              <a:defRPr sz="2800">
                <a:solidFill>
                  <a:schemeClr val="tx1"/>
                </a:solidFill>
                <a:latin typeface="Myriad Pro" charset="0"/>
                <a:ea typeface="MS PGothic" panose="020B0600070205080204" pitchFamily="34" charset="-128"/>
                <a:cs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ea typeface="MS PGothic" panose="020B0600070205080204" pitchFamily="34" charset="-128"/>
                <a:cs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9pPr>
          </a:lstStyle>
          <a:p>
            <a:pPr lvl="1">
              <a:buFont typeface="Wingdings" panose="05000000000000000000" pitchFamily="2" charset="2"/>
              <a:buChar char="§"/>
            </a:pPr>
            <a:r>
              <a:rPr lang="en-US" altLang="en-US" sz="1100" dirty="0">
                <a:solidFill>
                  <a:schemeClr val="tx2"/>
                </a:solidFill>
                <a:latin typeface="Arial" panose="020B0604020202020204" pitchFamily="34" charset="0"/>
              </a:rPr>
              <a:t>End to end implementation support</a:t>
            </a:r>
          </a:p>
          <a:p>
            <a:pPr lvl="1">
              <a:buFont typeface="Wingdings" panose="05000000000000000000" pitchFamily="2" charset="2"/>
              <a:buChar char="§"/>
            </a:pPr>
            <a:r>
              <a:rPr lang="en-US" altLang="en-US" sz="1100" dirty="0">
                <a:solidFill>
                  <a:schemeClr val="tx2"/>
                </a:solidFill>
                <a:latin typeface="Arial" panose="020B0604020202020204" pitchFamily="34" charset="0"/>
              </a:rPr>
              <a:t>Production support &amp; upgrades</a:t>
            </a:r>
          </a:p>
          <a:p>
            <a:pPr lvl="1">
              <a:buFont typeface="Wingdings" panose="05000000000000000000" pitchFamily="2" charset="2"/>
              <a:buChar char="§"/>
            </a:pPr>
            <a:r>
              <a:rPr lang="en-US" altLang="en-US" sz="1100" dirty="0">
                <a:solidFill>
                  <a:schemeClr val="tx2"/>
                </a:solidFill>
                <a:latin typeface="Arial" panose="020B0604020202020204" pitchFamily="34" charset="0"/>
              </a:rPr>
              <a:t>25+  Tax /Trade /ERP subject matter experts</a:t>
            </a:r>
          </a:p>
        </p:txBody>
      </p:sp>
      <p:sp>
        <p:nvSpPr>
          <p:cNvPr id="23" name="Rounded Rectangle 22"/>
          <p:cNvSpPr/>
          <p:nvPr/>
        </p:nvSpPr>
        <p:spPr>
          <a:xfrm>
            <a:off x="5133975" y="5695950"/>
            <a:ext cx="3425825" cy="653970"/>
          </a:xfrm>
          <a:prstGeom prst="round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4" name="Rounded Rectangle 23"/>
          <p:cNvSpPr/>
          <p:nvPr/>
        </p:nvSpPr>
        <p:spPr>
          <a:xfrm>
            <a:off x="542925" y="5686425"/>
            <a:ext cx="3548063" cy="682093"/>
          </a:xfrm>
          <a:prstGeom prst="round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2" name="Rectangle 13"/>
          <p:cNvSpPr>
            <a:spLocks noChangeArrowheads="1"/>
          </p:cNvSpPr>
          <p:nvPr/>
        </p:nvSpPr>
        <p:spPr bwMode="auto">
          <a:xfrm>
            <a:off x="6657975" y="2847975"/>
            <a:ext cx="2449512" cy="242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Myriad Pro" charset="0"/>
                <a:ea typeface="MS PGothic" panose="020B0600070205080204" pitchFamily="34" charset="-128"/>
                <a:cs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ea typeface="MS PGothic" panose="020B0600070205080204" pitchFamily="34" charset="-128"/>
                <a:cs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ea typeface="MS PGothic" panose="020B0600070205080204" pitchFamily="34" charset="-128"/>
                <a:cs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Myriad Pro" charset="0"/>
                <a:ea typeface="MS PGothic" panose="020B0600070205080204" pitchFamily="34" charset="-128"/>
                <a:cs typeface="Myriad Pro" charset="0"/>
              </a:defRPr>
            </a:lvl9pPr>
          </a:lstStyle>
          <a:p>
            <a:pPr marL="640080" lvl="1">
              <a:buFont typeface="Wingdings" panose="05000000000000000000" pitchFamily="2" charset="2"/>
              <a:buChar char="§"/>
              <a:defRPr/>
            </a:pPr>
            <a:r>
              <a:rPr lang="en-US" altLang="en-US" sz="1100" dirty="0">
                <a:solidFill>
                  <a:schemeClr val="tx2"/>
                </a:solidFill>
                <a:latin typeface="Arial" panose="020B0604020202020204" pitchFamily="34" charset="0"/>
              </a:rPr>
              <a:t>Data analysis, segmentation and correlation to identify trends and root causes</a:t>
            </a:r>
          </a:p>
          <a:p>
            <a:pPr marL="640080" lvl="1">
              <a:buFont typeface="Wingdings" panose="05000000000000000000" pitchFamily="2" charset="2"/>
              <a:buChar char="§"/>
              <a:defRPr/>
            </a:pPr>
            <a:r>
              <a:rPr lang="en-US" altLang="en-US" sz="1100" dirty="0">
                <a:solidFill>
                  <a:schemeClr val="tx2"/>
                </a:solidFill>
                <a:latin typeface="Arial" panose="020B0604020202020204" pitchFamily="34" charset="0"/>
              </a:rPr>
              <a:t>Develop predictive models</a:t>
            </a:r>
          </a:p>
          <a:p>
            <a:pPr marL="640080" lvl="1">
              <a:buFont typeface="Wingdings" panose="05000000000000000000" pitchFamily="2" charset="2"/>
              <a:buChar char="§"/>
              <a:defRPr/>
            </a:pPr>
            <a:r>
              <a:rPr lang="en-US" altLang="en-US" sz="1100" dirty="0">
                <a:solidFill>
                  <a:schemeClr val="tx2"/>
                </a:solidFill>
                <a:latin typeface="Arial" panose="020B0604020202020204" pitchFamily="34" charset="0"/>
              </a:rPr>
              <a:t>Implementation and support of data warehouse, data analytics, visualization and modeling platforms</a:t>
            </a:r>
          </a:p>
          <a:p>
            <a:pPr marL="640080" lvl="1">
              <a:buFont typeface="Wingdings" panose="05000000000000000000" pitchFamily="2" charset="2"/>
              <a:buChar char="§"/>
              <a:defRPr/>
            </a:pPr>
            <a:r>
              <a:rPr lang="en-US" altLang="en-US" sz="1100" dirty="0">
                <a:solidFill>
                  <a:schemeClr val="tx2"/>
                </a:solidFill>
                <a:latin typeface="Arial" panose="020B0604020202020204" pitchFamily="34" charset="0"/>
              </a:rPr>
              <a:t>Master Data Management</a:t>
            </a:r>
          </a:p>
          <a:p>
            <a:pPr lvl="1">
              <a:buFont typeface="Wingdings" panose="05000000000000000000" pitchFamily="2" charset="2"/>
              <a:buChar char="§"/>
              <a:defRPr/>
            </a:pPr>
            <a:endParaRPr lang="en-US" altLang="en-US" sz="1100" dirty="0">
              <a:solidFill>
                <a:schemeClr val="tx2"/>
              </a:solidFill>
              <a:latin typeface="Arial" panose="020B0604020202020204" pitchFamily="34" charset="0"/>
            </a:endParaRPr>
          </a:p>
        </p:txBody>
      </p:sp>
      <p:sp>
        <p:nvSpPr>
          <p:cNvPr id="25" name="Rounded Rectangle 24"/>
          <p:cNvSpPr/>
          <p:nvPr/>
        </p:nvSpPr>
        <p:spPr>
          <a:xfrm>
            <a:off x="6962775" y="2819400"/>
            <a:ext cx="2089933" cy="2343618"/>
          </a:xfrm>
          <a:prstGeom prst="round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6" name="TextBox 10"/>
          <p:cNvSpPr txBox="1">
            <a:spLocks noChangeArrowheads="1"/>
          </p:cNvSpPr>
          <p:nvPr/>
        </p:nvSpPr>
        <p:spPr bwMode="auto">
          <a:xfrm>
            <a:off x="2085975" y="3505200"/>
            <a:ext cx="13243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lgn="ctr">
              <a:spcBef>
                <a:spcPct val="0"/>
              </a:spcBef>
              <a:buFontTx/>
              <a:buNone/>
            </a:pPr>
            <a:r>
              <a:rPr lang="en-US" altLang="en-US" sz="1200" dirty="0">
                <a:solidFill>
                  <a:schemeClr val="bg1"/>
                </a:solidFill>
                <a:latin typeface="Arial" panose="020B0604020202020204" pitchFamily="34" charset="0"/>
              </a:rPr>
              <a:t>Cyber &amp; Information Security</a:t>
            </a:r>
          </a:p>
        </p:txBody>
      </p:sp>
      <p:sp>
        <p:nvSpPr>
          <p:cNvPr id="27" name="TextBox 26">
            <a:extLst>
              <a:ext uri="{FF2B5EF4-FFF2-40B4-BE49-F238E27FC236}">
                <a16:creationId xmlns:a16="http://schemas.microsoft.com/office/drawing/2014/main" id="{6C91CCF5-4C14-4575-8115-F30C7800AA15}"/>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3587114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0700-73FA-430A-9BC8-43EB68D3EBAF}"/>
              </a:ext>
            </a:extLst>
          </p:cNvPr>
          <p:cNvSpPr>
            <a:spLocks noGrp="1"/>
          </p:cNvSpPr>
          <p:nvPr>
            <p:ph type="title"/>
          </p:nvPr>
        </p:nvSpPr>
        <p:spPr>
          <a:xfrm>
            <a:off x="914400" y="150813"/>
            <a:ext cx="7772400" cy="700087"/>
          </a:xfrm>
        </p:spPr>
        <p:txBody>
          <a:bodyPr/>
          <a:lstStyle/>
          <a:p>
            <a:r>
              <a:rPr lang="en-US" sz="4400" b="1" dirty="0">
                <a:latin typeface="+mj-lt"/>
              </a:rPr>
              <a:t>Enough Landscape Verticals?</a:t>
            </a:r>
          </a:p>
        </p:txBody>
      </p:sp>
      <p:sp>
        <p:nvSpPr>
          <p:cNvPr id="3" name="Slide Number Placeholder 2">
            <a:extLst>
              <a:ext uri="{FF2B5EF4-FFF2-40B4-BE49-F238E27FC236}">
                <a16:creationId xmlns:a16="http://schemas.microsoft.com/office/drawing/2014/main" id="{C282067F-9B5E-4BBB-8E34-EA0D215B764B}"/>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40</a:t>
            </a:fld>
            <a:endParaRPr lang="en-US" dirty="0">
              <a:solidFill>
                <a:srgbClr val="BEDB40"/>
              </a:solidFill>
            </a:endParaRPr>
          </a:p>
        </p:txBody>
      </p:sp>
      <p:sp>
        <p:nvSpPr>
          <p:cNvPr id="6" name="TextBox 5">
            <a:extLst>
              <a:ext uri="{FF2B5EF4-FFF2-40B4-BE49-F238E27FC236}">
                <a16:creationId xmlns:a16="http://schemas.microsoft.com/office/drawing/2014/main" id="{659C51F1-AE59-4D2B-8582-6B283D0D0D6C}"/>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7" name="Picture 6">
            <a:extLst>
              <a:ext uri="{FF2B5EF4-FFF2-40B4-BE49-F238E27FC236}">
                <a16:creationId xmlns:a16="http://schemas.microsoft.com/office/drawing/2014/main" id="{95D797C3-FB18-4E9B-AE70-6A758F87AF69}"/>
              </a:ext>
            </a:extLst>
          </p:cNvPr>
          <p:cNvPicPr>
            <a:picLocks noChangeAspect="1"/>
          </p:cNvPicPr>
          <p:nvPr/>
        </p:nvPicPr>
        <p:blipFill>
          <a:blip r:embed="rId2"/>
          <a:stretch>
            <a:fillRect/>
          </a:stretch>
        </p:blipFill>
        <p:spPr>
          <a:xfrm>
            <a:off x="121760" y="1174177"/>
            <a:ext cx="6385671" cy="4060295"/>
          </a:xfrm>
          <a:prstGeom prst="rect">
            <a:avLst/>
          </a:prstGeom>
        </p:spPr>
      </p:pic>
      <p:pic>
        <p:nvPicPr>
          <p:cNvPr id="8" name="Picture 7">
            <a:extLst>
              <a:ext uri="{FF2B5EF4-FFF2-40B4-BE49-F238E27FC236}">
                <a16:creationId xmlns:a16="http://schemas.microsoft.com/office/drawing/2014/main" id="{E68C4BB2-22A0-4B46-A83C-92CCA2EEB1B0}"/>
              </a:ext>
            </a:extLst>
          </p:cNvPr>
          <p:cNvPicPr>
            <a:picLocks noChangeAspect="1"/>
          </p:cNvPicPr>
          <p:nvPr/>
        </p:nvPicPr>
        <p:blipFill>
          <a:blip r:embed="rId3"/>
          <a:stretch>
            <a:fillRect/>
          </a:stretch>
        </p:blipFill>
        <p:spPr>
          <a:xfrm>
            <a:off x="6337107" y="1155515"/>
            <a:ext cx="2834886" cy="4352921"/>
          </a:xfrm>
          <a:prstGeom prst="rect">
            <a:avLst/>
          </a:prstGeom>
        </p:spPr>
      </p:pic>
    </p:spTree>
    <p:extLst>
      <p:ext uri="{BB962C8B-B14F-4D97-AF65-F5344CB8AC3E}">
        <p14:creationId xmlns:p14="http://schemas.microsoft.com/office/powerpoint/2010/main" val="3666640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0700-73FA-430A-9BC8-43EB68D3EBAF}"/>
              </a:ext>
            </a:extLst>
          </p:cNvPr>
          <p:cNvSpPr>
            <a:spLocks noGrp="1"/>
          </p:cNvSpPr>
          <p:nvPr>
            <p:ph type="title"/>
          </p:nvPr>
        </p:nvSpPr>
        <p:spPr>
          <a:xfrm>
            <a:off x="914400" y="150813"/>
            <a:ext cx="7772400" cy="700087"/>
          </a:xfrm>
        </p:spPr>
        <p:txBody>
          <a:bodyPr/>
          <a:lstStyle/>
          <a:p>
            <a:r>
              <a:rPr lang="en-US" sz="4400" b="1" dirty="0">
                <a:latin typeface="+mj-lt"/>
              </a:rPr>
              <a:t>Not Quite</a:t>
            </a:r>
          </a:p>
        </p:txBody>
      </p:sp>
      <p:sp>
        <p:nvSpPr>
          <p:cNvPr id="3" name="Slide Number Placeholder 2">
            <a:extLst>
              <a:ext uri="{FF2B5EF4-FFF2-40B4-BE49-F238E27FC236}">
                <a16:creationId xmlns:a16="http://schemas.microsoft.com/office/drawing/2014/main" id="{C282067F-9B5E-4BBB-8E34-EA0D215B764B}"/>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41</a:t>
            </a:fld>
            <a:endParaRPr lang="en-US" dirty="0">
              <a:solidFill>
                <a:srgbClr val="BEDB40"/>
              </a:solidFill>
            </a:endParaRPr>
          </a:p>
        </p:txBody>
      </p:sp>
      <p:sp>
        <p:nvSpPr>
          <p:cNvPr id="6" name="TextBox 5">
            <a:extLst>
              <a:ext uri="{FF2B5EF4-FFF2-40B4-BE49-F238E27FC236}">
                <a16:creationId xmlns:a16="http://schemas.microsoft.com/office/drawing/2014/main" id="{659C51F1-AE59-4D2B-8582-6B283D0D0D6C}"/>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7" name="Picture 6">
            <a:extLst>
              <a:ext uri="{FF2B5EF4-FFF2-40B4-BE49-F238E27FC236}">
                <a16:creationId xmlns:a16="http://schemas.microsoft.com/office/drawing/2014/main" id="{95D797C3-FB18-4E9B-AE70-6A758F87AF69}"/>
              </a:ext>
            </a:extLst>
          </p:cNvPr>
          <p:cNvPicPr>
            <a:picLocks noChangeAspect="1"/>
          </p:cNvPicPr>
          <p:nvPr/>
        </p:nvPicPr>
        <p:blipFill>
          <a:blip r:embed="rId2"/>
          <a:stretch>
            <a:fillRect/>
          </a:stretch>
        </p:blipFill>
        <p:spPr>
          <a:xfrm>
            <a:off x="121760" y="1174177"/>
            <a:ext cx="6385671" cy="4060295"/>
          </a:xfrm>
          <a:prstGeom prst="rect">
            <a:avLst/>
          </a:prstGeom>
        </p:spPr>
      </p:pic>
      <p:pic>
        <p:nvPicPr>
          <p:cNvPr id="8" name="Picture 7">
            <a:extLst>
              <a:ext uri="{FF2B5EF4-FFF2-40B4-BE49-F238E27FC236}">
                <a16:creationId xmlns:a16="http://schemas.microsoft.com/office/drawing/2014/main" id="{E68C4BB2-22A0-4B46-A83C-92CCA2EEB1B0}"/>
              </a:ext>
            </a:extLst>
          </p:cNvPr>
          <p:cNvPicPr>
            <a:picLocks noChangeAspect="1"/>
          </p:cNvPicPr>
          <p:nvPr/>
        </p:nvPicPr>
        <p:blipFill>
          <a:blip r:embed="rId3"/>
          <a:stretch>
            <a:fillRect/>
          </a:stretch>
        </p:blipFill>
        <p:spPr>
          <a:xfrm>
            <a:off x="6337107" y="1155515"/>
            <a:ext cx="2834886" cy="4352921"/>
          </a:xfrm>
          <a:prstGeom prst="rect">
            <a:avLst/>
          </a:prstGeom>
        </p:spPr>
      </p:pic>
    </p:spTree>
    <p:extLst>
      <p:ext uri="{BB962C8B-B14F-4D97-AF65-F5344CB8AC3E}">
        <p14:creationId xmlns:p14="http://schemas.microsoft.com/office/powerpoint/2010/main" val="651135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1138-0B70-4121-A3AB-85F642A0CF52}"/>
              </a:ext>
            </a:extLst>
          </p:cNvPr>
          <p:cNvSpPr>
            <a:spLocks noGrp="1"/>
          </p:cNvSpPr>
          <p:nvPr>
            <p:ph type="title"/>
          </p:nvPr>
        </p:nvSpPr>
        <p:spPr>
          <a:xfrm>
            <a:off x="0" y="150813"/>
            <a:ext cx="9144000" cy="700087"/>
          </a:xfrm>
        </p:spPr>
        <p:txBody>
          <a:bodyPr/>
          <a:lstStyle/>
          <a:p>
            <a:r>
              <a:rPr lang="en-US" b="1" dirty="0"/>
              <a:t>What You Need to See First: The Network Scan</a:t>
            </a:r>
          </a:p>
        </p:txBody>
      </p:sp>
      <p:sp>
        <p:nvSpPr>
          <p:cNvPr id="3" name="Slide Number Placeholder 2">
            <a:extLst>
              <a:ext uri="{FF2B5EF4-FFF2-40B4-BE49-F238E27FC236}">
                <a16:creationId xmlns:a16="http://schemas.microsoft.com/office/drawing/2014/main" id="{DD17B44A-B63F-4123-8D2B-41C7065730E4}"/>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42</a:t>
            </a:fld>
            <a:endParaRPr lang="en-US" dirty="0">
              <a:solidFill>
                <a:srgbClr val="C4E169"/>
              </a:solidFill>
            </a:endParaRPr>
          </a:p>
        </p:txBody>
      </p:sp>
      <p:pic>
        <p:nvPicPr>
          <p:cNvPr id="5" name="Picture 4" descr="Diagram&#10;&#10;Description automatically generated">
            <a:extLst>
              <a:ext uri="{FF2B5EF4-FFF2-40B4-BE49-F238E27FC236}">
                <a16:creationId xmlns:a16="http://schemas.microsoft.com/office/drawing/2014/main" id="{885FA518-31EC-49E3-AA1E-88BFD8A37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76" y="1045029"/>
            <a:ext cx="7650637" cy="5409746"/>
          </a:xfrm>
          <a:prstGeom prst="rect">
            <a:avLst/>
          </a:prstGeom>
        </p:spPr>
      </p:pic>
      <p:sp>
        <p:nvSpPr>
          <p:cNvPr id="6" name="TextBox 5">
            <a:extLst>
              <a:ext uri="{FF2B5EF4-FFF2-40B4-BE49-F238E27FC236}">
                <a16:creationId xmlns:a16="http://schemas.microsoft.com/office/drawing/2014/main" id="{6F976DB9-958F-4352-98A6-1ADB88C4763E}"/>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2403300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1138-0B70-4121-A3AB-85F642A0CF52}"/>
              </a:ext>
            </a:extLst>
          </p:cNvPr>
          <p:cNvSpPr>
            <a:spLocks noGrp="1"/>
          </p:cNvSpPr>
          <p:nvPr>
            <p:ph type="title"/>
          </p:nvPr>
        </p:nvSpPr>
        <p:spPr>
          <a:xfrm>
            <a:off x="1771650" y="150813"/>
            <a:ext cx="7254626" cy="700087"/>
          </a:xfrm>
        </p:spPr>
        <p:txBody>
          <a:bodyPr/>
          <a:lstStyle/>
          <a:p>
            <a:r>
              <a:rPr lang="en-US" b="1" dirty="0"/>
              <a:t>Do the Results Present a Prioritized Plan of Action? </a:t>
            </a:r>
          </a:p>
        </p:txBody>
      </p:sp>
      <p:sp>
        <p:nvSpPr>
          <p:cNvPr id="3" name="Slide Number Placeholder 2">
            <a:extLst>
              <a:ext uri="{FF2B5EF4-FFF2-40B4-BE49-F238E27FC236}">
                <a16:creationId xmlns:a16="http://schemas.microsoft.com/office/drawing/2014/main" id="{DD17B44A-B63F-4123-8D2B-41C7065730E4}"/>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43</a:t>
            </a:fld>
            <a:endParaRPr lang="en-US" dirty="0">
              <a:solidFill>
                <a:srgbClr val="C4E169"/>
              </a:solidFill>
            </a:endParaRPr>
          </a:p>
        </p:txBody>
      </p:sp>
      <p:pic>
        <p:nvPicPr>
          <p:cNvPr id="6" name="Picture 5" descr="Table&#10;&#10;Description automatically generated">
            <a:extLst>
              <a:ext uri="{FF2B5EF4-FFF2-40B4-BE49-F238E27FC236}">
                <a16:creationId xmlns:a16="http://schemas.microsoft.com/office/drawing/2014/main" id="{9DA8A1AA-168C-4A91-9B71-327E7D26F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24" y="1267571"/>
            <a:ext cx="8908552" cy="4770533"/>
          </a:xfrm>
          <a:prstGeom prst="rect">
            <a:avLst/>
          </a:prstGeom>
        </p:spPr>
      </p:pic>
      <p:sp>
        <p:nvSpPr>
          <p:cNvPr id="7" name="TextBox 6">
            <a:extLst>
              <a:ext uri="{FF2B5EF4-FFF2-40B4-BE49-F238E27FC236}">
                <a16:creationId xmlns:a16="http://schemas.microsoft.com/office/drawing/2014/main" id="{DC8448C1-01D7-4010-8BB4-B1B04A65154F}"/>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3370074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1138-0B70-4121-A3AB-85F642A0CF52}"/>
              </a:ext>
            </a:extLst>
          </p:cNvPr>
          <p:cNvSpPr>
            <a:spLocks noGrp="1"/>
          </p:cNvSpPr>
          <p:nvPr>
            <p:ph type="title"/>
          </p:nvPr>
        </p:nvSpPr>
        <p:spPr>
          <a:xfrm>
            <a:off x="-205273" y="38101"/>
            <a:ext cx="9231549" cy="812800"/>
          </a:xfrm>
        </p:spPr>
        <p:txBody>
          <a:bodyPr/>
          <a:lstStyle/>
          <a:p>
            <a:r>
              <a:rPr lang="en-US" b="1" dirty="0"/>
              <a:t>An Accurate </a:t>
            </a:r>
            <a:br>
              <a:rPr lang="en-US" b="1" dirty="0"/>
            </a:br>
            <a:r>
              <a:rPr lang="en-US" b="1" dirty="0"/>
              <a:t>Immediately Actionable Plan</a:t>
            </a:r>
          </a:p>
        </p:txBody>
      </p:sp>
      <p:sp>
        <p:nvSpPr>
          <p:cNvPr id="3" name="Slide Number Placeholder 2">
            <a:extLst>
              <a:ext uri="{FF2B5EF4-FFF2-40B4-BE49-F238E27FC236}">
                <a16:creationId xmlns:a16="http://schemas.microsoft.com/office/drawing/2014/main" id="{DD17B44A-B63F-4123-8D2B-41C7065730E4}"/>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44</a:t>
            </a:fld>
            <a:endParaRPr lang="en-US" dirty="0">
              <a:solidFill>
                <a:srgbClr val="C4E169"/>
              </a:solidFill>
            </a:endParaRPr>
          </a:p>
        </p:txBody>
      </p:sp>
      <p:sp>
        <p:nvSpPr>
          <p:cNvPr id="7" name="TextBox 6">
            <a:extLst>
              <a:ext uri="{FF2B5EF4-FFF2-40B4-BE49-F238E27FC236}">
                <a16:creationId xmlns:a16="http://schemas.microsoft.com/office/drawing/2014/main" id="{DC8448C1-01D7-4010-8BB4-B1B04A65154F}"/>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5" name="Picture 4" descr="Text&#10;&#10;Description automatically generated">
            <a:extLst>
              <a:ext uri="{FF2B5EF4-FFF2-40B4-BE49-F238E27FC236}">
                <a16:creationId xmlns:a16="http://schemas.microsoft.com/office/drawing/2014/main" id="{FDAF4EAA-BC77-4A60-89A6-65E89B28E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49" y="1203649"/>
            <a:ext cx="8821868" cy="5265404"/>
          </a:xfrm>
          <a:prstGeom prst="rect">
            <a:avLst/>
          </a:prstGeom>
        </p:spPr>
      </p:pic>
    </p:spTree>
    <p:extLst>
      <p:ext uri="{BB962C8B-B14F-4D97-AF65-F5344CB8AC3E}">
        <p14:creationId xmlns:p14="http://schemas.microsoft.com/office/powerpoint/2010/main" val="3228778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1138-0B70-4121-A3AB-85F642A0CF52}"/>
              </a:ext>
            </a:extLst>
          </p:cNvPr>
          <p:cNvSpPr>
            <a:spLocks noGrp="1"/>
          </p:cNvSpPr>
          <p:nvPr>
            <p:ph type="title"/>
          </p:nvPr>
        </p:nvSpPr>
        <p:spPr>
          <a:xfrm>
            <a:off x="-205273" y="38101"/>
            <a:ext cx="9231549" cy="812800"/>
          </a:xfrm>
        </p:spPr>
        <p:txBody>
          <a:bodyPr/>
          <a:lstStyle/>
          <a:p>
            <a:r>
              <a:rPr lang="en-US" b="1" dirty="0"/>
              <a:t>An Accurate </a:t>
            </a:r>
            <a:br>
              <a:rPr lang="en-US" b="1" dirty="0"/>
            </a:br>
            <a:r>
              <a:rPr lang="en-US" b="1" dirty="0"/>
              <a:t>Immediately Actionable Plan</a:t>
            </a:r>
          </a:p>
        </p:txBody>
      </p:sp>
      <p:sp>
        <p:nvSpPr>
          <p:cNvPr id="3" name="Slide Number Placeholder 2">
            <a:extLst>
              <a:ext uri="{FF2B5EF4-FFF2-40B4-BE49-F238E27FC236}">
                <a16:creationId xmlns:a16="http://schemas.microsoft.com/office/drawing/2014/main" id="{DD17B44A-B63F-4123-8D2B-41C7065730E4}"/>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45</a:t>
            </a:fld>
            <a:endParaRPr lang="en-US" dirty="0">
              <a:solidFill>
                <a:srgbClr val="C4E169"/>
              </a:solidFill>
            </a:endParaRPr>
          </a:p>
        </p:txBody>
      </p:sp>
      <p:sp>
        <p:nvSpPr>
          <p:cNvPr id="7" name="TextBox 6">
            <a:extLst>
              <a:ext uri="{FF2B5EF4-FFF2-40B4-BE49-F238E27FC236}">
                <a16:creationId xmlns:a16="http://schemas.microsoft.com/office/drawing/2014/main" id="{DC8448C1-01D7-4010-8BB4-B1B04A65154F}"/>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6" name="Picture 5" descr="Graphical user interface, application&#10;&#10;Description automatically generated">
            <a:extLst>
              <a:ext uri="{FF2B5EF4-FFF2-40B4-BE49-F238E27FC236}">
                <a16:creationId xmlns:a16="http://schemas.microsoft.com/office/drawing/2014/main" id="{77F1E87A-1143-4FED-BBE6-96950E161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3707"/>
            <a:ext cx="9144000" cy="4761067"/>
          </a:xfrm>
          <a:prstGeom prst="rect">
            <a:avLst/>
          </a:prstGeom>
        </p:spPr>
      </p:pic>
    </p:spTree>
    <p:extLst>
      <p:ext uri="{BB962C8B-B14F-4D97-AF65-F5344CB8AC3E}">
        <p14:creationId xmlns:p14="http://schemas.microsoft.com/office/powerpoint/2010/main" val="4096865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1138-0B70-4121-A3AB-85F642A0CF52}"/>
              </a:ext>
            </a:extLst>
          </p:cNvPr>
          <p:cNvSpPr>
            <a:spLocks noGrp="1"/>
          </p:cNvSpPr>
          <p:nvPr>
            <p:ph type="title"/>
          </p:nvPr>
        </p:nvSpPr>
        <p:spPr>
          <a:xfrm>
            <a:off x="-205273" y="47432"/>
            <a:ext cx="9231549" cy="812800"/>
          </a:xfrm>
        </p:spPr>
        <p:txBody>
          <a:bodyPr/>
          <a:lstStyle/>
          <a:p>
            <a:r>
              <a:rPr lang="en-US" b="1" dirty="0"/>
              <a:t>Immediately Actionable Plan for </a:t>
            </a:r>
            <a:br>
              <a:rPr lang="en-US" b="1" dirty="0"/>
            </a:br>
            <a:r>
              <a:rPr lang="en-US" b="1" dirty="0"/>
              <a:t>IT Managers to Implement ASAP </a:t>
            </a:r>
          </a:p>
        </p:txBody>
      </p:sp>
      <p:sp>
        <p:nvSpPr>
          <p:cNvPr id="3" name="Slide Number Placeholder 2">
            <a:extLst>
              <a:ext uri="{FF2B5EF4-FFF2-40B4-BE49-F238E27FC236}">
                <a16:creationId xmlns:a16="http://schemas.microsoft.com/office/drawing/2014/main" id="{DD17B44A-B63F-4123-8D2B-41C7065730E4}"/>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46</a:t>
            </a:fld>
            <a:endParaRPr lang="en-US" dirty="0">
              <a:solidFill>
                <a:srgbClr val="C4E169"/>
              </a:solidFill>
            </a:endParaRPr>
          </a:p>
        </p:txBody>
      </p:sp>
      <p:sp>
        <p:nvSpPr>
          <p:cNvPr id="7" name="TextBox 6">
            <a:extLst>
              <a:ext uri="{FF2B5EF4-FFF2-40B4-BE49-F238E27FC236}">
                <a16:creationId xmlns:a16="http://schemas.microsoft.com/office/drawing/2014/main" id="{DC8448C1-01D7-4010-8BB4-B1B04A65154F}"/>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9" name="Picture 8" descr="Graphical user interface, application, table, Excel&#10;&#10;Description automatically generated">
            <a:extLst>
              <a:ext uri="{FF2B5EF4-FFF2-40B4-BE49-F238E27FC236}">
                <a16:creationId xmlns:a16="http://schemas.microsoft.com/office/drawing/2014/main" id="{DD508EAC-FFA8-421B-AF8E-3253351A9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44" y="1620255"/>
            <a:ext cx="9069355" cy="3617489"/>
          </a:xfrm>
          <a:prstGeom prst="rect">
            <a:avLst/>
          </a:prstGeom>
        </p:spPr>
      </p:pic>
      <p:sp>
        <p:nvSpPr>
          <p:cNvPr id="10" name="TextBox 9">
            <a:extLst>
              <a:ext uri="{FF2B5EF4-FFF2-40B4-BE49-F238E27FC236}">
                <a16:creationId xmlns:a16="http://schemas.microsoft.com/office/drawing/2014/main" id="{EE1935D5-FCD4-4EBD-8147-BD40C6A5C4A5}"/>
              </a:ext>
            </a:extLst>
          </p:cNvPr>
          <p:cNvSpPr txBox="1"/>
          <p:nvPr/>
        </p:nvSpPr>
        <p:spPr>
          <a:xfrm>
            <a:off x="2567333" y="1051220"/>
            <a:ext cx="4173515" cy="584775"/>
          </a:xfrm>
          <a:prstGeom prst="rect">
            <a:avLst/>
          </a:prstGeom>
          <a:noFill/>
        </p:spPr>
        <p:txBody>
          <a:bodyPr wrap="none" rtlCol="0">
            <a:spAutoFit/>
          </a:bodyPr>
          <a:lstStyle/>
          <a:p>
            <a:r>
              <a:rPr lang="en-US" sz="3200" b="1" dirty="0">
                <a:solidFill>
                  <a:srgbClr val="FF0000"/>
                </a:solidFill>
                <a:latin typeface="+mj-lt"/>
              </a:rPr>
              <a:t>“WE NEED TO FIX THIS”</a:t>
            </a:r>
          </a:p>
        </p:txBody>
      </p:sp>
      <p:sp>
        <p:nvSpPr>
          <p:cNvPr id="11" name="TextBox 10">
            <a:extLst>
              <a:ext uri="{FF2B5EF4-FFF2-40B4-BE49-F238E27FC236}">
                <a16:creationId xmlns:a16="http://schemas.microsoft.com/office/drawing/2014/main" id="{ADE5C45E-8C46-4E85-8890-DA46F7215CAB}"/>
              </a:ext>
            </a:extLst>
          </p:cNvPr>
          <p:cNvSpPr txBox="1"/>
          <p:nvPr/>
        </p:nvSpPr>
        <p:spPr>
          <a:xfrm>
            <a:off x="2887260" y="5406393"/>
            <a:ext cx="3302443" cy="923330"/>
          </a:xfrm>
          <a:prstGeom prst="rect">
            <a:avLst/>
          </a:prstGeom>
          <a:noFill/>
        </p:spPr>
        <p:txBody>
          <a:bodyPr wrap="none" rtlCol="0">
            <a:spAutoFit/>
          </a:bodyPr>
          <a:lstStyle/>
          <a:p>
            <a:r>
              <a:rPr lang="en-US" sz="5400" b="1" dirty="0">
                <a:solidFill>
                  <a:srgbClr val="00B050"/>
                </a:solidFill>
                <a:latin typeface="+mn-lt"/>
              </a:rPr>
              <a:t>“I’m on it.”</a:t>
            </a:r>
            <a:endParaRPr lang="en-US" dirty="0"/>
          </a:p>
        </p:txBody>
      </p:sp>
    </p:spTree>
    <p:extLst>
      <p:ext uri="{BB962C8B-B14F-4D97-AF65-F5344CB8AC3E}">
        <p14:creationId xmlns:p14="http://schemas.microsoft.com/office/powerpoint/2010/main" val="1246270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1138-0B70-4121-A3AB-85F642A0CF52}"/>
              </a:ext>
            </a:extLst>
          </p:cNvPr>
          <p:cNvSpPr>
            <a:spLocks noGrp="1"/>
          </p:cNvSpPr>
          <p:nvPr>
            <p:ph type="title"/>
          </p:nvPr>
        </p:nvSpPr>
        <p:spPr>
          <a:xfrm>
            <a:off x="-205273" y="47432"/>
            <a:ext cx="9231549" cy="812800"/>
          </a:xfrm>
        </p:spPr>
        <p:txBody>
          <a:bodyPr/>
          <a:lstStyle/>
          <a:p>
            <a:r>
              <a:rPr lang="en-US" b="1" dirty="0"/>
              <a:t>Immediately Actionable Plan for </a:t>
            </a:r>
            <a:br>
              <a:rPr lang="en-US" b="1" dirty="0"/>
            </a:br>
            <a:r>
              <a:rPr lang="en-US" b="1" dirty="0"/>
              <a:t>IT STAFF to Implement ASAP </a:t>
            </a:r>
          </a:p>
        </p:txBody>
      </p:sp>
      <p:sp>
        <p:nvSpPr>
          <p:cNvPr id="3" name="Slide Number Placeholder 2">
            <a:extLst>
              <a:ext uri="{FF2B5EF4-FFF2-40B4-BE49-F238E27FC236}">
                <a16:creationId xmlns:a16="http://schemas.microsoft.com/office/drawing/2014/main" id="{DD17B44A-B63F-4123-8D2B-41C7065730E4}"/>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47</a:t>
            </a:fld>
            <a:endParaRPr lang="en-US" dirty="0">
              <a:solidFill>
                <a:srgbClr val="C4E169"/>
              </a:solidFill>
            </a:endParaRPr>
          </a:p>
        </p:txBody>
      </p:sp>
      <p:sp>
        <p:nvSpPr>
          <p:cNvPr id="7" name="TextBox 6">
            <a:extLst>
              <a:ext uri="{FF2B5EF4-FFF2-40B4-BE49-F238E27FC236}">
                <a16:creationId xmlns:a16="http://schemas.microsoft.com/office/drawing/2014/main" id="{DC8448C1-01D7-4010-8BB4-B1B04A65154F}"/>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
        <p:nvSpPr>
          <p:cNvPr id="10" name="TextBox 9">
            <a:extLst>
              <a:ext uri="{FF2B5EF4-FFF2-40B4-BE49-F238E27FC236}">
                <a16:creationId xmlns:a16="http://schemas.microsoft.com/office/drawing/2014/main" id="{EE1935D5-FCD4-4EBD-8147-BD40C6A5C4A5}"/>
              </a:ext>
            </a:extLst>
          </p:cNvPr>
          <p:cNvSpPr txBox="1"/>
          <p:nvPr/>
        </p:nvSpPr>
        <p:spPr>
          <a:xfrm>
            <a:off x="1345023" y="991370"/>
            <a:ext cx="6862969" cy="584775"/>
          </a:xfrm>
          <a:prstGeom prst="rect">
            <a:avLst/>
          </a:prstGeom>
          <a:noFill/>
        </p:spPr>
        <p:txBody>
          <a:bodyPr wrap="none" rtlCol="0">
            <a:spAutoFit/>
          </a:bodyPr>
          <a:lstStyle/>
          <a:p>
            <a:r>
              <a:rPr lang="en-US" sz="3200" b="1" dirty="0">
                <a:solidFill>
                  <a:srgbClr val="FF0000"/>
                </a:solidFill>
                <a:latin typeface="+mj-lt"/>
              </a:rPr>
              <a:t>“Hey you! WE NEED TO FIX THIS </a:t>
            </a:r>
            <a:r>
              <a:rPr lang="en-US" sz="3200" b="1" i="1" dirty="0">
                <a:solidFill>
                  <a:srgbClr val="FF0000"/>
                </a:solidFill>
                <a:latin typeface="+mj-lt"/>
              </a:rPr>
              <a:t>NOW</a:t>
            </a:r>
            <a:r>
              <a:rPr lang="en-US" sz="3200" b="1" dirty="0">
                <a:solidFill>
                  <a:srgbClr val="FF0000"/>
                </a:solidFill>
                <a:latin typeface="+mj-lt"/>
              </a:rPr>
              <a:t>.”</a:t>
            </a:r>
          </a:p>
        </p:txBody>
      </p:sp>
      <p:sp>
        <p:nvSpPr>
          <p:cNvPr id="11" name="TextBox 10">
            <a:extLst>
              <a:ext uri="{FF2B5EF4-FFF2-40B4-BE49-F238E27FC236}">
                <a16:creationId xmlns:a16="http://schemas.microsoft.com/office/drawing/2014/main" id="{ADE5C45E-8C46-4E85-8890-DA46F7215CAB}"/>
              </a:ext>
            </a:extLst>
          </p:cNvPr>
          <p:cNvSpPr txBox="1"/>
          <p:nvPr/>
        </p:nvSpPr>
        <p:spPr>
          <a:xfrm>
            <a:off x="2383407" y="5652748"/>
            <a:ext cx="4639475" cy="923330"/>
          </a:xfrm>
          <a:prstGeom prst="rect">
            <a:avLst/>
          </a:prstGeom>
          <a:noFill/>
        </p:spPr>
        <p:txBody>
          <a:bodyPr wrap="none" rtlCol="0">
            <a:spAutoFit/>
          </a:bodyPr>
          <a:lstStyle/>
          <a:p>
            <a:r>
              <a:rPr lang="en-US" sz="5400" b="1" dirty="0">
                <a:solidFill>
                  <a:srgbClr val="00B050"/>
                </a:solidFill>
                <a:latin typeface="+mn-lt"/>
              </a:rPr>
              <a:t>“Piece of cake.”</a:t>
            </a:r>
            <a:endParaRPr lang="en-US" dirty="0"/>
          </a:p>
        </p:txBody>
      </p:sp>
      <p:pic>
        <p:nvPicPr>
          <p:cNvPr id="5" name="Picture 4" descr="Table&#10;&#10;Description automatically generated">
            <a:extLst>
              <a:ext uri="{FF2B5EF4-FFF2-40B4-BE49-F238E27FC236}">
                <a16:creationId xmlns:a16="http://schemas.microsoft.com/office/drawing/2014/main" id="{1B3C5938-D567-4EE9-B430-83D48D332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008" y="1559114"/>
            <a:ext cx="6862969" cy="4196779"/>
          </a:xfrm>
          <a:prstGeom prst="rect">
            <a:avLst/>
          </a:prstGeom>
        </p:spPr>
      </p:pic>
    </p:spTree>
    <p:extLst>
      <p:ext uri="{BB962C8B-B14F-4D97-AF65-F5344CB8AC3E}">
        <p14:creationId xmlns:p14="http://schemas.microsoft.com/office/powerpoint/2010/main" val="39021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1138-0B70-4121-A3AB-85F642A0CF52}"/>
              </a:ext>
            </a:extLst>
          </p:cNvPr>
          <p:cNvSpPr>
            <a:spLocks noGrp="1"/>
          </p:cNvSpPr>
          <p:nvPr>
            <p:ph type="title"/>
          </p:nvPr>
        </p:nvSpPr>
        <p:spPr>
          <a:xfrm>
            <a:off x="-205273" y="47432"/>
            <a:ext cx="9231549" cy="812800"/>
          </a:xfrm>
        </p:spPr>
        <p:txBody>
          <a:bodyPr/>
          <a:lstStyle/>
          <a:p>
            <a:r>
              <a:rPr lang="en-US" b="1" dirty="0"/>
              <a:t>Or a Confusing Screen of Windows for</a:t>
            </a:r>
            <a:br>
              <a:rPr lang="en-US" b="1" dirty="0"/>
            </a:br>
            <a:r>
              <a:rPr lang="en-US" b="1" dirty="0"/>
              <a:t>IT Management and Staff to Decipher?</a:t>
            </a:r>
          </a:p>
        </p:txBody>
      </p:sp>
      <p:sp>
        <p:nvSpPr>
          <p:cNvPr id="3" name="Slide Number Placeholder 2">
            <a:extLst>
              <a:ext uri="{FF2B5EF4-FFF2-40B4-BE49-F238E27FC236}">
                <a16:creationId xmlns:a16="http://schemas.microsoft.com/office/drawing/2014/main" id="{DD17B44A-B63F-4123-8D2B-41C7065730E4}"/>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48</a:t>
            </a:fld>
            <a:endParaRPr lang="en-US" dirty="0">
              <a:solidFill>
                <a:srgbClr val="C4E169"/>
              </a:solidFill>
            </a:endParaRPr>
          </a:p>
        </p:txBody>
      </p:sp>
      <p:sp>
        <p:nvSpPr>
          <p:cNvPr id="7" name="TextBox 6">
            <a:extLst>
              <a:ext uri="{FF2B5EF4-FFF2-40B4-BE49-F238E27FC236}">
                <a16:creationId xmlns:a16="http://schemas.microsoft.com/office/drawing/2014/main" id="{DC8448C1-01D7-4010-8BB4-B1B04A65154F}"/>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6" name="Picture 5" descr="Graphical user interface, application&#10;&#10;Description automatically generated">
            <a:extLst>
              <a:ext uri="{FF2B5EF4-FFF2-40B4-BE49-F238E27FC236}">
                <a16:creationId xmlns:a16="http://schemas.microsoft.com/office/drawing/2014/main" id="{A9C19EC5-7797-4D4C-A772-BF1F18D1E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1110343"/>
            <a:ext cx="9010650" cy="5358710"/>
          </a:xfrm>
          <a:prstGeom prst="rect">
            <a:avLst/>
          </a:prstGeom>
        </p:spPr>
      </p:pic>
    </p:spTree>
    <p:extLst>
      <p:ext uri="{BB962C8B-B14F-4D97-AF65-F5344CB8AC3E}">
        <p14:creationId xmlns:p14="http://schemas.microsoft.com/office/powerpoint/2010/main" val="1763833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1138-0B70-4121-A3AB-85F642A0CF52}"/>
              </a:ext>
            </a:extLst>
          </p:cNvPr>
          <p:cNvSpPr>
            <a:spLocks noGrp="1"/>
          </p:cNvSpPr>
          <p:nvPr>
            <p:ph type="title"/>
          </p:nvPr>
        </p:nvSpPr>
        <p:spPr>
          <a:xfrm>
            <a:off x="-205273" y="47432"/>
            <a:ext cx="9231549" cy="812800"/>
          </a:xfrm>
        </p:spPr>
        <p:txBody>
          <a:bodyPr/>
          <a:lstStyle/>
          <a:p>
            <a:r>
              <a:rPr lang="en-US" b="1" dirty="0"/>
              <a:t>In Cybersecurity, There’s No Time to </a:t>
            </a:r>
            <a:br>
              <a:rPr lang="en-US" b="1" dirty="0"/>
            </a:br>
            <a:r>
              <a:rPr lang="en-US" b="1" dirty="0"/>
              <a:t>Rely on Traditional Reporting</a:t>
            </a:r>
          </a:p>
        </p:txBody>
      </p:sp>
      <p:sp>
        <p:nvSpPr>
          <p:cNvPr id="3" name="Slide Number Placeholder 2">
            <a:extLst>
              <a:ext uri="{FF2B5EF4-FFF2-40B4-BE49-F238E27FC236}">
                <a16:creationId xmlns:a16="http://schemas.microsoft.com/office/drawing/2014/main" id="{DD17B44A-B63F-4123-8D2B-41C7065730E4}"/>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49</a:t>
            </a:fld>
            <a:endParaRPr lang="en-US" dirty="0">
              <a:solidFill>
                <a:srgbClr val="C4E169"/>
              </a:solidFill>
            </a:endParaRPr>
          </a:p>
        </p:txBody>
      </p:sp>
      <p:sp>
        <p:nvSpPr>
          <p:cNvPr id="7" name="TextBox 6">
            <a:extLst>
              <a:ext uri="{FF2B5EF4-FFF2-40B4-BE49-F238E27FC236}">
                <a16:creationId xmlns:a16="http://schemas.microsoft.com/office/drawing/2014/main" id="{DC8448C1-01D7-4010-8BB4-B1B04A65154F}"/>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5" name="Picture 4" descr="Diagram&#10;&#10;Description automatically generated">
            <a:extLst>
              <a:ext uri="{FF2B5EF4-FFF2-40B4-BE49-F238E27FC236}">
                <a16:creationId xmlns:a16="http://schemas.microsoft.com/office/drawing/2014/main" id="{12BA2BF6-34AC-4073-8DE8-C4EA8E296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228" y="969819"/>
            <a:ext cx="8408545" cy="5516056"/>
          </a:xfrm>
          <a:prstGeom prst="rect">
            <a:avLst/>
          </a:prstGeom>
        </p:spPr>
      </p:pic>
    </p:spTree>
    <p:extLst>
      <p:ext uri="{BB962C8B-B14F-4D97-AF65-F5344CB8AC3E}">
        <p14:creationId xmlns:p14="http://schemas.microsoft.com/office/powerpoint/2010/main" val="557420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965540" y="1430190"/>
            <a:ext cx="3418476" cy="342624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lvl="1" algn="ctr" fontAlgn="base">
              <a:spcBef>
                <a:spcPct val="0"/>
              </a:spcBef>
              <a:spcAft>
                <a:spcPct val="0"/>
              </a:spcAft>
            </a:pPr>
            <a:endParaRPr lang="en-US" dirty="0">
              <a:solidFill>
                <a:prstClr val="black">
                  <a:lumMod val="65000"/>
                  <a:lumOff val="35000"/>
                </a:prstClr>
              </a:solidFill>
            </a:endParaRPr>
          </a:p>
          <a:p>
            <a:pPr marL="0" lvl="1" algn="ctr" fontAlgn="base">
              <a:spcBef>
                <a:spcPct val="0"/>
              </a:spcBef>
              <a:spcAft>
                <a:spcPct val="0"/>
              </a:spcAft>
            </a:pPr>
            <a:endParaRPr lang="en-US" sz="1600" b="1" dirty="0">
              <a:solidFill>
                <a:prstClr val="black">
                  <a:lumMod val="65000"/>
                  <a:lumOff val="35000"/>
                </a:prstClr>
              </a:solidFill>
            </a:endParaRPr>
          </a:p>
          <a:p>
            <a:pPr marL="0" lvl="1" algn="ctr" fontAlgn="base">
              <a:spcBef>
                <a:spcPct val="0"/>
              </a:spcBef>
              <a:spcAft>
                <a:spcPct val="0"/>
              </a:spcAft>
            </a:pPr>
            <a:r>
              <a:rPr lang="en-US" sz="1600" b="1" dirty="0">
                <a:solidFill>
                  <a:prstClr val="black">
                    <a:lumMod val="65000"/>
                    <a:lumOff val="35000"/>
                  </a:prstClr>
                </a:solidFill>
                <a:latin typeface="Calibri" pitchFamily="34" charset="0"/>
                <a:cs typeface="Calibri" pitchFamily="34" charset="0"/>
              </a:rPr>
              <a:t>Delivering direct &amp; partner-led excellence in Security Awareness Training, Threat &amp; Vulnerability Management, GRC &amp; Identity &amp; Access Management that provide comprehensive enablers to transform and evolve client business</a:t>
            </a:r>
          </a:p>
        </p:txBody>
      </p:sp>
      <p:sp>
        <p:nvSpPr>
          <p:cNvPr id="6" name="Title 1"/>
          <p:cNvSpPr>
            <a:spLocks noGrp="1"/>
          </p:cNvSpPr>
          <p:nvPr>
            <p:ph type="title"/>
          </p:nvPr>
        </p:nvSpPr>
        <p:spPr>
          <a:xfrm>
            <a:off x="0" y="104049"/>
            <a:ext cx="9052808" cy="685800"/>
          </a:xfrm>
        </p:spPr>
        <p:txBody>
          <a:bodyPr/>
          <a:lstStyle/>
          <a:p>
            <a:r>
              <a:rPr lang="en-US" sz="4400" b="1" dirty="0">
                <a:latin typeface="+mj-lt"/>
              </a:rPr>
              <a:t> Know Your Security Value Proposition</a:t>
            </a:r>
          </a:p>
        </p:txBody>
      </p:sp>
      <p:sp>
        <p:nvSpPr>
          <p:cNvPr id="23" name="Slide Number Placeholder 22">
            <a:extLst>
              <a:ext uri="{FF2B5EF4-FFF2-40B4-BE49-F238E27FC236}">
                <a16:creationId xmlns:a16="http://schemas.microsoft.com/office/drawing/2014/main" id="{4A871C57-9B9E-4A2E-9AB9-4EE7A39FD12A}"/>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5</a:t>
            </a:fld>
            <a:endParaRPr lang="en-US" dirty="0">
              <a:solidFill>
                <a:srgbClr val="BEDB40"/>
              </a:solidFill>
            </a:endParaRPr>
          </a:p>
        </p:txBody>
      </p:sp>
      <p:sp>
        <p:nvSpPr>
          <p:cNvPr id="7" name="Rounded Rectangle 6"/>
          <p:cNvSpPr/>
          <p:nvPr/>
        </p:nvSpPr>
        <p:spPr>
          <a:xfrm>
            <a:off x="172300" y="1525439"/>
            <a:ext cx="2315571" cy="116731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fontAlgn="base">
              <a:spcBef>
                <a:spcPct val="0"/>
              </a:spcBef>
              <a:spcAft>
                <a:spcPct val="0"/>
              </a:spcAft>
            </a:pPr>
            <a:r>
              <a:rPr lang="en-US" sz="1600" b="1" dirty="0">
                <a:solidFill>
                  <a:prstClr val="black"/>
                </a:solidFill>
                <a:latin typeface="Calibri" pitchFamily="34" charset="0"/>
              </a:rPr>
              <a:t>Business Driven</a:t>
            </a:r>
            <a:endParaRPr lang="en-US" sz="1400" dirty="0">
              <a:solidFill>
                <a:prstClr val="black"/>
              </a:solidFill>
            </a:endParaRPr>
          </a:p>
          <a:p>
            <a:pPr fontAlgn="base">
              <a:spcBef>
                <a:spcPct val="0"/>
              </a:spcBef>
              <a:spcAft>
                <a:spcPct val="0"/>
              </a:spcAft>
            </a:pPr>
            <a:r>
              <a:rPr lang="en-US" sz="1100" dirty="0">
                <a:solidFill>
                  <a:prstClr val="black"/>
                </a:solidFill>
                <a:latin typeface="Calibri" pitchFamily="34" charset="0"/>
                <a:cs typeface="Calibri" pitchFamily="34" charset="0"/>
              </a:rPr>
              <a:t>End-to-end Security strategy consulting via business posture assessment, followed by technology recommendations and remediation</a:t>
            </a:r>
          </a:p>
        </p:txBody>
      </p:sp>
      <p:sp>
        <p:nvSpPr>
          <p:cNvPr id="8" name="Rounded Rectangle 7"/>
          <p:cNvSpPr/>
          <p:nvPr/>
        </p:nvSpPr>
        <p:spPr>
          <a:xfrm>
            <a:off x="3126326" y="5149788"/>
            <a:ext cx="3096904" cy="77282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lvl="1" fontAlgn="base">
              <a:spcBef>
                <a:spcPct val="0"/>
              </a:spcBef>
              <a:spcAft>
                <a:spcPct val="0"/>
              </a:spcAft>
              <a:buClr>
                <a:srgbClr val="006899"/>
              </a:buClr>
            </a:pPr>
            <a:r>
              <a:rPr lang="en-US" sz="1600" b="1" dirty="0">
                <a:solidFill>
                  <a:prstClr val="black"/>
                </a:solidFill>
                <a:latin typeface="Calibri" pitchFamily="34" charset="0"/>
                <a:cs typeface="Calibri" pitchFamily="34" charset="0"/>
              </a:rPr>
              <a:t>Best-practices based approach </a:t>
            </a:r>
            <a:r>
              <a:rPr lang="en-US" sz="1100" dirty="0">
                <a:solidFill>
                  <a:prstClr val="black"/>
                </a:solidFill>
                <a:latin typeface="Calibri" pitchFamily="34" charset="0"/>
                <a:cs typeface="Calibri" pitchFamily="34" charset="0"/>
              </a:rPr>
              <a:t>resulting in process-driven consulting, delivering premium benefits for cloud, on-</a:t>
            </a:r>
            <a:r>
              <a:rPr lang="en-US" sz="1100" dirty="0" err="1">
                <a:solidFill>
                  <a:prstClr val="black"/>
                </a:solidFill>
                <a:latin typeface="Calibri" pitchFamily="34" charset="0"/>
                <a:cs typeface="Calibri" pitchFamily="34" charset="0"/>
              </a:rPr>
              <a:t>prem</a:t>
            </a:r>
            <a:r>
              <a:rPr lang="en-US" sz="1100" dirty="0">
                <a:solidFill>
                  <a:prstClr val="black"/>
                </a:solidFill>
                <a:latin typeface="Calibri" pitchFamily="34" charset="0"/>
                <a:cs typeface="Calibri" pitchFamily="34" charset="0"/>
              </a:rPr>
              <a:t> and migration from on-</a:t>
            </a:r>
            <a:r>
              <a:rPr lang="en-US" sz="1100" dirty="0" err="1">
                <a:solidFill>
                  <a:prstClr val="black"/>
                </a:solidFill>
                <a:latin typeface="Calibri" pitchFamily="34" charset="0"/>
                <a:cs typeface="Calibri" pitchFamily="34" charset="0"/>
              </a:rPr>
              <a:t>prem</a:t>
            </a:r>
            <a:r>
              <a:rPr lang="en-US" sz="1100" dirty="0">
                <a:solidFill>
                  <a:prstClr val="black"/>
                </a:solidFill>
                <a:latin typeface="Calibri" pitchFamily="34" charset="0"/>
                <a:cs typeface="Calibri" pitchFamily="34" charset="0"/>
              </a:rPr>
              <a:t> to cloud</a:t>
            </a:r>
          </a:p>
        </p:txBody>
      </p:sp>
      <p:sp>
        <p:nvSpPr>
          <p:cNvPr id="9" name="Rounded Rectangle 8"/>
          <p:cNvSpPr/>
          <p:nvPr/>
        </p:nvSpPr>
        <p:spPr>
          <a:xfrm>
            <a:off x="6664005" y="4352289"/>
            <a:ext cx="2362199" cy="805388"/>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fontAlgn="base">
              <a:spcBef>
                <a:spcPct val="0"/>
              </a:spcBef>
              <a:spcAft>
                <a:spcPct val="0"/>
              </a:spcAft>
            </a:pPr>
            <a:r>
              <a:rPr lang="en-US" sz="1600" b="1" dirty="0">
                <a:solidFill>
                  <a:prstClr val="black"/>
                </a:solidFill>
                <a:latin typeface="Calibri" pitchFamily="34" charset="0"/>
                <a:cs typeface="Calibri" pitchFamily="34" charset="0"/>
              </a:rPr>
              <a:t>Technology/Product</a:t>
            </a:r>
          </a:p>
          <a:p>
            <a:pPr fontAlgn="base">
              <a:spcBef>
                <a:spcPct val="0"/>
              </a:spcBef>
              <a:spcAft>
                <a:spcPct val="0"/>
              </a:spcAft>
            </a:pPr>
            <a:r>
              <a:rPr lang="en-US" sz="1600" b="1" dirty="0">
                <a:solidFill>
                  <a:prstClr val="black"/>
                </a:solidFill>
                <a:latin typeface="Calibri" pitchFamily="34" charset="0"/>
                <a:cs typeface="Calibri" pitchFamily="34" charset="0"/>
              </a:rPr>
              <a:t>Agnostic</a:t>
            </a:r>
          </a:p>
          <a:p>
            <a:pPr fontAlgn="base">
              <a:spcBef>
                <a:spcPct val="0"/>
              </a:spcBef>
              <a:spcAft>
                <a:spcPct val="0"/>
              </a:spcAft>
            </a:pPr>
            <a:r>
              <a:rPr lang="en-US" sz="1100" dirty="0">
                <a:solidFill>
                  <a:prstClr val="black"/>
                </a:solidFill>
                <a:latin typeface="Calibri" pitchFamily="34" charset="0"/>
                <a:cs typeface="Calibri" pitchFamily="34" charset="0"/>
              </a:rPr>
              <a:t>To be the client’s ‘objective and unbiased’ security partner</a:t>
            </a:r>
          </a:p>
        </p:txBody>
      </p:sp>
      <p:sp>
        <p:nvSpPr>
          <p:cNvPr id="10" name="Rounded Rectangle 9"/>
          <p:cNvSpPr/>
          <p:nvPr/>
        </p:nvSpPr>
        <p:spPr>
          <a:xfrm>
            <a:off x="185375" y="4352289"/>
            <a:ext cx="2320689" cy="805388"/>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fontAlgn="base">
              <a:spcBef>
                <a:spcPct val="0"/>
              </a:spcBef>
              <a:spcAft>
                <a:spcPct val="0"/>
              </a:spcAft>
            </a:pPr>
            <a:r>
              <a:rPr lang="en-US" sz="1600" b="1" dirty="0">
                <a:solidFill>
                  <a:prstClr val="black"/>
                </a:solidFill>
                <a:latin typeface="Calibri" pitchFamily="34" charset="0"/>
                <a:cs typeface="Calibri" pitchFamily="34" charset="0"/>
              </a:rPr>
              <a:t>Defense in Depth</a:t>
            </a:r>
          </a:p>
          <a:p>
            <a:pPr fontAlgn="base">
              <a:spcBef>
                <a:spcPct val="0"/>
              </a:spcBef>
              <a:spcAft>
                <a:spcPct val="0"/>
              </a:spcAft>
            </a:pPr>
            <a:r>
              <a:rPr lang="en-US" sz="1100" dirty="0">
                <a:solidFill>
                  <a:prstClr val="black"/>
                </a:solidFill>
                <a:latin typeface="Calibri" pitchFamily="34" charset="0"/>
                <a:cs typeface="Calibri" pitchFamily="34" charset="0"/>
              </a:rPr>
              <a:t>A layered security approach that is pragmatic, and spells reliability, while keeping client TCO down</a:t>
            </a:r>
          </a:p>
        </p:txBody>
      </p:sp>
      <p:sp>
        <p:nvSpPr>
          <p:cNvPr id="11" name="Rounded Rectangle 10"/>
          <p:cNvSpPr/>
          <p:nvPr/>
        </p:nvSpPr>
        <p:spPr>
          <a:xfrm>
            <a:off x="154100" y="2874398"/>
            <a:ext cx="2351964" cy="122279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en-US" sz="1600" b="1" dirty="0">
                <a:solidFill>
                  <a:prstClr val="black"/>
                </a:solidFill>
                <a:latin typeface="Calibri" pitchFamily="34" charset="0"/>
                <a:cs typeface="Calibri" pitchFamily="34" charset="0"/>
              </a:rPr>
              <a:t>Thought Leadership</a:t>
            </a:r>
          </a:p>
          <a:p>
            <a:pPr fontAlgn="base">
              <a:spcBef>
                <a:spcPct val="0"/>
              </a:spcBef>
              <a:spcAft>
                <a:spcPct val="0"/>
              </a:spcAft>
            </a:pPr>
            <a:r>
              <a:rPr lang="en-US" sz="1100" dirty="0">
                <a:solidFill>
                  <a:prstClr val="black"/>
                </a:solidFill>
                <a:latin typeface="Calibri" pitchFamily="34" charset="0"/>
                <a:cs typeface="Calibri" pitchFamily="34" charset="0"/>
              </a:rPr>
              <a:t>across the data, network and application stacks. Security technology strengths in these domains provide effective  strategic solutions to solve client business problems  of today and  tomorrow</a:t>
            </a:r>
          </a:p>
        </p:txBody>
      </p:sp>
      <p:sp>
        <p:nvSpPr>
          <p:cNvPr id="12" name="Rounded Rectangle 11"/>
          <p:cNvSpPr/>
          <p:nvPr/>
        </p:nvSpPr>
        <p:spPr>
          <a:xfrm>
            <a:off x="6664003" y="3030397"/>
            <a:ext cx="2309963" cy="115531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en-US" sz="1100" dirty="0">
                <a:solidFill>
                  <a:prstClr val="black"/>
                </a:solidFill>
                <a:latin typeface="Calibri" pitchFamily="34" charset="0"/>
                <a:cs typeface="Calibri" pitchFamily="34" charset="0"/>
              </a:rPr>
              <a:t>Providing</a:t>
            </a:r>
            <a:r>
              <a:rPr lang="en-US" sz="1100" b="1" dirty="0">
                <a:solidFill>
                  <a:prstClr val="black"/>
                </a:solidFill>
                <a:latin typeface="Calibri" pitchFamily="34" charset="0"/>
                <a:cs typeface="Calibri" pitchFamily="34" charset="0"/>
              </a:rPr>
              <a:t> </a:t>
            </a:r>
            <a:r>
              <a:rPr lang="en-US" sz="1600" b="1" dirty="0">
                <a:solidFill>
                  <a:prstClr val="black"/>
                </a:solidFill>
                <a:latin typeface="Calibri" pitchFamily="34" charset="0"/>
                <a:cs typeface="Calibri" pitchFamily="34" charset="0"/>
              </a:rPr>
              <a:t>Actionable Intelligence </a:t>
            </a:r>
            <a:r>
              <a:rPr lang="en-US" sz="1100" dirty="0">
                <a:solidFill>
                  <a:prstClr val="black"/>
                </a:solidFill>
                <a:latin typeface="Calibri" pitchFamily="34" charset="0"/>
                <a:cs typeface="Calibri" pitchFamily="34" charset="0"/>
              </a:rPr>
              <a:t>through customized deliverables: reporting, targeted toward each and every stakeholder</a:t>
            </a:r>
          </a:p>
        </p:txBody>
      </p:sp>
      <p:sp>
        <p:nvSpPr>
          <p:cNvPr id="13" name="Rounded Rectangle 12"/>
          <p:cNvSpPr/>
          <p:nvPr/>
        </p:nvSpPr>
        <p:spPr>
          <a:xfrm>
            <a:off x="6664002" y="1430189"/>
            <a:ext cx="2309965" cy="152400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fontAlgn="base">
              <a:spcBef>
                <a:spcPct val="0"/>
              </a:spcBef>
              <a:spcAft>
                <a:spcPct val="0"/>
              </a:spcAft>
            </a:pPr>
            <a:r>
              <a:rPr lang="en-US" sz="1600" b="1" dirty="0">
                <a:solidFill>
                  <a:prstClr val="black"/>
                </a:solidFill>
                <a:latin typeface="Calibri" pitchFamily="34" charset="0"/>
                <a:cs typeface="Calibri" pitchFamily="34" charset="0"/>
              </a:rPr>
              <a:t>Trusted Security Advisor</a:t>
            </a:r>
          </a:p>
          <a:p>
            <a:pPr fontAlgn="base">
              <a:spcBef>
                <a:spcPct val="0"/>
              </a:spcBef>
              <a:spcAft>
                <a:spcPct val="0"/>
              </a:spcAft>
            </a:pPr>
            <a:r>
              <a:rPr lang="en-US" sz="1100" dirty="0">
                <a:solidFill>
                  <a:prstClr val="black"/>
                </a:solidFill>
                <a:latin typeface="Calibri" pitchFamily="34" charset="0"/>
                <a:cs typeface="Calibri" pitchFamily="34" charset="0"/>
              </a:rPr>
              <a:t>Understanding of client business &amp; domain allows for the provision of  secure and holistic solutions much more efficiently across disruptive technologies -Cloud, Mobility, Analytics &amp; Social Media</a:t>
            </a:r>
          </a:p>
        </p:txBody>
      </p:sp>
      <p:pic>
        <p:nvPicPr>
          <p:cNvPr id="14" name="Picture 9" descr="C:\Users\abhishek_nagar\Desktop\security-lock-on-keyboard.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053950" y="1490693"/>
            <a:ext cx="1210293" cy="5827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a:off x="2628103" y="2239028"/>
            <a:ext cx="253960" cy="1386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6027448" y="4285895"/>
            <a:ext cx="442686" cy="1327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658673" y="4856434"/>
            <a:ext cx="0" cy="2546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248791" y="2253026"/>
            <a:ext cx="270450" cy="1386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649894" y="4245780"/>
            <a:ext cx="315646" cy="1682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570023" y="3521206"/>
            <a:ext cx="31205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352234" y="3521206"/>
            <a:ext cx="2704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9D74BE97-4A50-4D37-8C99-C8DBC116E2B0}"/>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423533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1138-0B70-4121-A3AB-85F642A0CF52}"/>
              </a:ext>
            </a:extLst>
          </p:cNvPr>
          <p:cNvSpPr>
            <a:spLocks noGrp="1"/>
          </p:cNvSpPr>
          <p:nvPr>
            <p:ph type="title"/>
          </p:nvPr>
        </p:nvSpPr>
        <p:spPr>
          <a:xfrm>
            <a:off x="-205273" y="47432"/>
            <a:ext cx="9231549" cy="812800"/>
          </a:xfrm>
        </p:spPr>
        <p:txBody>
          <a:bodyPr/>
          <a:lstStyle/>
          <a:p>
            <a:r>
              <a:rPr lang="en-US" b="1" dirty="0"/>
              <a:t>Do You Know Who I Am?</a:t>
            </a:r>
          </a:p>
        </p:txBody>
      </p:sp>
      <p:sp>
        <p:nvSpPr>
          <p:cNvPr id="3" name="Slide Number Placeholder 2">
            <a:extLst>
              <a:ext uri="{FF2B5EF4-FFF2-40B4-BE49-F238E27FC236}">
                <a16:creationId xmlns:a16="http://schemas.microsoft.com/office/drawing/2014/main" id="{DD17B44A-B63F-4123-8D2B-41C7065730E4}"/>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50</a:t>
            </a:fld>
            <a:endParaRPr lang="en-US" dirty="0">
              <a:solidFill>
                <a:srgbClr val="C4E169"/>
              </a:solidFill>
            </a:endParaRPr>
          </a:p>
        </p:txBody>
      </p:sp>
      <p:sp>
        <p:nvSpPr>
          <p:cNvPr id="7" name="TextBox 6">
            <a:extLst>
              <a:ext uri="{FF2B5EF4-FFF2-40B4-BE49-F238E27FC236}">
                <a16:creationId xmlns:a16="http://schemas.microsoft.com/office/drawing/2014/main" id="{DC8448C1-01D7-4010-8BB4-B1B04A65154F}"/>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6" name="Picture 5" descr="Diagram&#10;&#10;Description automatically generated">
            <a:extLst>
              <a:ext uri="{FF2B5EF4-FFF2-40B4-BE49-F238E27FC236}">
                <a16:creationId xmlns:a16="http://schemas.microsoft.com/office/drawing/2014/main" id="{A03D7859-F819-490B-A12C-94A11FB67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912" y="1121166"/>
            <a:ext cx="6597396" cy="5333609"/>
          </a:xfrm>
          <a:prstGeom prst="rect">
            <a:avLst/>
          </a:prstGeom>
        </p:spPr>
      </p:pic>
    </p:spTree>
    <p:extLst>
      <p:ext uri="{BB962C8B-B14F-4D97-AF65-F5344CB8AC3E}">
        <p14:creationId xmlns:p14="http://schemas.microsoft.com/office/powerpoint/2010/main" val="2196016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1138-0B70-4121-A3AB-85F642A0CF52}"/>
              </a:ext>
            </a:extLst>
          </p:cNvPr>
          <p:cNvSpPr>
            <a:spLocks noGrp="1"/>
          </p:cNvSpPr>
          <p:nvPr>
            <p:ph type="title"/>
          </p:nvPr>
        </p:nvSpPr>
        <p:spPr>
          <a:xfrm>
            <a:off x="-205273" y="-1336"/>
            <a:ext cx="9231549" cy="812800"/>
          </a:xfrm>
        </p:spPr>
        <p:txBody>
          <a:bodyPr/>
          <a:lstStyle/>
          <a:p>
            <a:r>
              <a:rPr lang="en-US" b="1" dirty="0"/>
              <a:t>I Have Friends in High Places</a:t>
            </a:r>
          </a:p>
        </p:txBody>
      </p:sp>
      <p:sp>
        <p:nvSpPr>
          <p:cNvPr id="3" name="Slide Number Placeholder 2">
            <a:extLst>
              <a:ext uri="{FF2B5EF4-FFF2-40B4-BE49-F238E27FC236}">
                <a16:creationId xmlns:a16="http://schemas.microsoft.com/office/drawing/2014/main" id="{DD17B44A-B63F-4123-8D2B-41C7065730E4}"/>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51</a:t>
            </a:fld>
            <a:endParaRPr lang="en-US" dirty="0">
              <a:solidFill>
                <a:srgbClr val="C4E169"/>
              </a:solidFill>
            </a:endParaRPr>
          </a:p>
        </p:txBody>
      </p:sp>
      <p:sp>
        <p:nvSpPr>
          <p:cNvPr id="7" name="TextBox 6">
            <a:extLst>
              <a:ext uri="{FF2B5EF4-FFF2-40B4-BE49-F238E27FC236}">
                <a16:creationId xmlns:a16="http://schemas.microsoft.com/office/drawing/2014/main" id="{DC8448C1-01D7-4010-8BB4-B1B04A65154F}"/>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9" name="Picture 8" descr="Graphical user interface, application&#10;&#10;Description automatically generated">
            <a:extLst>
              <a:ext uri="{FF2B5EF4-FFF2-40B4-BE49-F238E27FC236}">
                <a16:creationId xmlns:a16="http://schemas.microsoft.com/office/drawing/2014/main" id="{79E4870B-F471-4C08-86AC-A41B16F73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081740"/>
            <a:ext cx="7465822" cy="5387313"/>
          </a:xfrm>
          <a:prstGeom prst="rect">
            <a:avLst/>
          </a:prstGeom>
        </p:spPr>
      </p:pic>
    </p:spTree>
    <p:extLst>
      <p:ext uri="{BB962C8B-B14F-4D97-AF65-F5344CB8AC3E}">
        <p14:creationId xmlns:p14="http://schemas.microsoft.com/office/powerpoint/2010/main" val="381516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E75B-C2AB-48BE-86B4-75C1F2BBCE4E}"/>
              </a:ext>
            </a:extLst>
          </p:cNvPr>
          <p:cNvSpPr>
            <a:spLocks noGrp="1"/>
          </p:cNvSpPr>
          <p:nvPr>
            <p:ph type="title"/>
          </p:nvPr>
        </p:nvSpPr>
        <p:spPr>
          <a:xfrm>
            <a:off x="1088136" y="155085"/>
            <a:ext cx="7958328" cy="700087"/>
          </a:xfrm>
        </p:spPr>
        <p:txBody>
          <a:bodyPr/>
          <a:lstStyle/>
          <a:p>
            <a:r>
              <a:rPr lang="en-US" sz="4400" b="1" dirty="0">
                <a:latin typeface="+mj-lt"/>
              </a:rPr>
              <a:t>You Have Connections!</a:t>
            </a:r>
          </a:p>
        </p:txBody>
      </p:sp>
      <p:sp>
        <p:nvSpPr>
          <p:cNvPr id="3" name="Slide Number Placeholder 2">
            <a:extLst>
              <a:ext uri="{FF2B5EF4-FFF2-40B4-BE49-F238E27FC236}">
                <a16:creationId xmlns:a16="http://schemas.microsoft.com/office/drawing/2014/main" id="{198E6199-24F8-4B30-8396-B3D886A178C0}"/>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52</a:t>
            </a:fld>
            <a:endParaRPr lang="en-US" dirty="0">
              <a:solidFill>
                <a:srgbClr val="C4E169"/>
              </a:solidFill>
            </a:endParaRPr>
          </a:p>
        </p:txBody>
      </p:sp>
      <p:sp>
        <p:nvSpPr>
          <p:cNvPr id="8" name="Content Placeholder 2">
            <a:extLst>
              <a:ext uri="{FF2B5EF4-FFF2-40B4-BE49-F238E27FC236}">
                <a16:creationId xmlns:a16="http://schemas.microsoft.com/office/drawing/2014/main" id="{D2557046-AE93-4FA8-96C3-EB81A7A9EC53}"/>
              </a:ext>
            </a:extLst>
          </p:cNvPr>
          <p:cNvSpPr txBox="1">
            <a:spLocks/>
          </p:cNvSpPr>
          <p:nvPr/>
        </p:nvSpPr>
        <p:spPr>
          <a:xfrm>
            <a:off x="82913" y="3557844"/>
            <a:ext cx="5263279" cy="7542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pPr>
            <a:endParaRPr lang="en-US" sz="1800" dirty="0">
              <a:solidFill>
                <a:prstClr val="black"/>
              </a:solidFill>
              <a:latin typeface="Trebuchet MS" panose="020B0603020202020204"/>
            </a:endParaRPr>
          </a:p>
        </p:txBody>
      </p:sp>
      <p:sp>
        <p:nvSpPr>
          <p:cNvPr id="10" name="TextBox 9">
            <a:extLst>
              <a:ext uri="{FF2B5EF4-FFF2-40B4-BE49-F238E27FC236}">
                <a16:creationId xmlns:a16="http://schemas.microsoft.com/office/drawing/2014/main" id="{4935BB5A-0FCB-431C-A05A-618E23C20298}"/>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13" name="Picture 12" descr="A picture containing diagram&#10;&#10;Description automatically generated">
            <a:extLst>
              <a:ext uri="{FF2B5EF4-FFF2-40B4-BE49-F238E27FC236}">
                <a16:creationId xmlns:a16="http://schemas.microsoft.com/office/drawing/2014/main" id="{19698272-6DB5-46DF-B985-AFDC73B59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673" y="1309413"/>
            <a:ext cx="8145624" cy="5008307"/>
          </a:xfrm>
          <a:prstGeom prst="rect">
            <a:avLst/>
          </a:prstGeom>
        </p:spPr>
      </p:pic>
      <p:sp>
        <p:nvSpPr>
          <p:cNvPr id="6" name="Line Callout 1 16">
            <a:extLst>
              <a:ext uri="{FF2B5EF4-FFF2-40B4-BE49-F238E27FC236}">
                <a16:creationId xmlns:a16="http://schemas.microsoft.com/office/drawing/2014/main" id="{08193259-58B2-49D6-B28C-176650D7AADF}"/>
              </a:ext>
            </a:extLst>
          </p:cNvPr>
          <p:cNvSpPr/>
          <p:nvPr/>
        </p:nvSpPr>
        <p:spPr>
          <a:xfrm>
            <a:off x="6053073" y="1070357"/>
            <a:ext cx="2856984" cy="1005048"/>
          </a:xfrm>
          <a:prstGeom prst="borderCallout1">
            <a:avLst>
              <a:gd name="adj1" fmla="val 101496"/>
              <a:gd name="adj2" fmla="val 48829"/>
              <a:gd name="adj3" fmla="val 136689"/>
              <a:gd name="adj4" fmla="val 12365"/>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41275">
            <a:prstDash val="solid"/>
            <a:headEnd type="none" w="lg" len="lg"/>
            <a:tailEnd type="arrow"/>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Can you find the Vulnerability?</a:t>
            </a:r>
          </a:p>
          <a:p>
            <a:pPr marL="228600" indent="-228600">
              <a:buFont typeface="+mj-lt"/>
              <a:buAutoNum type="arabicPeriod"/>
            </a:pPr>
            <a:r>
              <a:rPr lang="en-US" sz="1200" dirty="0"/>
              <a:t>Visually Identify threats</a:t>
            </a:r>
          </a:p>
          <a:p>
            <a:pPr marL="228600" indent="-228600">
              <a:buFont typeface="+mj-lt"/>
              <a:buAutoNum type="arabicPeriod"/>
            </a:pPr>
            <a:r>
              <a:rPr lang="en-US" sz="1200" dirty="0"/>
              <a:t>Prioritize Mitigation</a:t>
            </a:r>
          </a:p>
          <a:p>
            <a:pPr marL="228600" indent="-228600">
              <a:buFont typeface="+mj-lt"/>
              <a:buAutoNum type="arabicPeriod"/>
            </a:pPr>
            <a:r>
              <a:rPr lang="en-US" sz="1200" dirty="0"/>
              <a:t>Strengthen Posture</a:t>
            </a:r>
          </a:p>
        </p:txBody>
      </p:sp>
    </p:spTree>
    <p:extLst>
      <p:ext uri="{BB962C8B-B14F-4D97-AF65-F5344CB8AC3E}">
        <p14:creationId xmlns:p14="http://schemas.microsoft.com/office/powerpoint/2010/main" val="1521185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66D5E-7F4D-496D-AEC1-94AE5F76E7C4}"/>
              </a:ext>
            </a:extLst>
          </p:cNvPr>
          <p:cNvPicPr>
            <a:picLocks noChangeAspect="1"/>
          </p:cNvPicPr>
          <p:nvPr/>
        </p:nvPicPr>
        <p:blipFill>
          <a:blip r:embed="rId2"/>
          <a:stretch>
            <a:fillRect/>
          </a:stretch>
        </p:blipFill>
        <p:spPr>
          <a:xfrm>
            <a:off x="2645665" y="1590007"/>
            <a:ext cx="5864352" cy="4078547"/>
          </a:xfrm>
          <a:prstGeom prst="rect">
            <a:avLst/>
          </a:prstGeom>
        </p:spPr>
      </p:pic>
      <p:sp>
        <p:nvSpPr>
          <p:cNvPr id="2" name="Title 1">
            <a:extLst>
              <a:ext uri="{FF2B5EF4-FFF2-40B4-BE49-F238E27FC236}">
                <a16:creationId xmlns:a16="http://schemas.microsoft.com/office/drawing/2014/main" id="{F3ACE75B-C2AB-48BE-86B4-75C1F2BBCE4E}"/>
              </a:ext>
            </a:extLst>
          </p:cNvPr>
          <p:cNvSpPr>
            <a:spLocks noGrp="1"/>
          </p:cNvSpPr>
          <p:nvPr>
            <p:ph type="title"/>
          </p:nvPr>
        </p:nvSpPr>
        <p:spPr>
          <a:xfrm>
            <a:off x="-64008" y="113494"/>
            <a:ext cx="9259824" cy="700087"/>
          </a:xfrm>
        </p:spPr>
        <p:txBody>
          <a:bodyPr/>
          <a:lstStyle/>
          <a:p>
            <a:r>
              <a:rPr lang="en-US" sz="3600" b="1" dirty="0">
                <a:latin typeface="+mj-lt"/>
              </a:rPr>
              <a:t>Are They Team Players or </a:t>
            </a:r>
            <a:r>
              <a:rPr lang="en-US" sz="3600" b="1" dirty="0" err="1">
                <a:latin typeface="+mj-lt"/>
              </a:rPr>
              <a:t>Rockstars</a:t>
            </a:r>
            <a:r>
              <a:rPr lang="en-US" sz="3600" b="1" dirty="0">
                <a:latin typeface="+mj-lt"/>
              </a:rPr>
              <a:t>?</a:t>
            </a:r>
          </a:p>
        </p:txBody>
      </p:sp>
      <p:sp>
        <p:nvSpPr>
          <p:cNvPr id="3" name="Slide Number Placeholder 2">
            <a:extLst>
              <a:ext uri="{FF2B5EF4-FFF2-40B4-BE49-F238E27FC236}">
                <a16:creationId xmlns:a16="http://schemas.microsoft.com/office/drawing/2014/main" id="{198E6199-24F8-4B30-8396-B3D886A178C0}"/>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53</a:t>
            </a:fld>
            <a:endParaRPr lang="en-US" dirty="0">
              <a:solidFill>
                <a:srgbClr val="C4E169"/>
              </a:solidFill>
            </a:endParaRPr>
          </a:p>
        </p:txBody>
      </p:sp>
      <p:pic>
        <p:nvPicPr>
          <p:cNvPr id="4" name="Picture 3">
            <a:extLst>
              <a:ext uri="{FF2B5EF4-FFF2-40B4-BE49-F238E27FC236}">
                <a16:creationId xmlns:a16="http://schemas.microsoft.com/office/drawing/2014/main" id="{BA3FE224-2C1D-4466-8D32-42AABE3DBC79}"/>
              </a:ext>
            </a:extLst>
          </p:cNvPr>
          <p:cNvPicPr>
            <a:picLocks noChangeAspect="1"/>
          </p:cNvPicPr>
          <p:nvPr/>
        </p:nvPicPr>
        <p:blipFill>
          <a:blip r:embed="rId3"/>
          <a:stretch>
            <a:fillRect/>
          </a:stretch>
        </p:blipFill>
        <p:spPr>
          <a:xfrm>
            <a:off x="171889" y="1903286"/>
            <a:ext cx="3037231" cy="1654558"/>
          </a:xfrm>
          <a:prstGeom prst="rect">
            <a:avLst/>
          </a:prstGeom>
        </p:spPr>
      </p:pic>
      <p:sp>
        <p:nvSpPr>
          <p:cNvPr id="6" name="Line Callout 1 16">
            <a:extLst>
              <a:ext uri="{FF2B5EF4-FFF2-40B4-BE49-F238E27FC236}">
                <a16:creationId xmlns:a16="http://schemas.microsoft.com/office/drawing/2014/main" id="{08193259-58B2-49D6-B28C-176650D7AADF}"/>
              </a:ext>
            </a:extLst>
          </p:cNvPr>
          <p:cNvSpPr/>
          <p:nvPr/>
        </p:nvSpPr>
        <p:spPr>
          <a:xfrm>
            <a:off x="6035041" y="1015492"/>
            <a:ext cx="2798064" cy="1654558"/>
          </a:xfrm>
          <a:prstGeom prst="borderCallout1">
            <a:avLst>
              <a:gd name="adj1" fmla="val 101496"/>
              <a:gd name="adj2" fmla="val 48829"/>
              <a:gd name="adj3" fmla="val 119099"/>
              <a:gd name="adj4" fmla="val 25167"/>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41275">
            <a:prstDash val="solid"/>
            <a:headEnd type="none" w="lg" len="lg"/>
            <a:tailEnd type="arrow"/>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Can you find the Vulnerability?</a:t>
            </a:r>
          </a:p>
          <a:p>
            <a:pPr marL="228600" indent="-228600">
              <a:buFont typeface="+mj-lt"/>
              <a:buAutoNum type="arabicPeriod"/>
            </a:pPr>
            <a:r>
              <a:rPr lang="en-US" dirty="0"/>
              <a:t>Visually Identify threats</a:t>
            </a:r>
          </a:p>
          <a:p>
            <a:pPr marL="228600" indent="-228600">
              <a:buFont typeface="+mj-lt"/>
              <a:buAutoNum type="arabicPeriod"/>
            </a:pPr>
            <a:r>
              <a:rPr lang="en-US" dirty="0"/>
              <a:t>Prioritize Mitigation</a:t>
            </a:r>
          </a:p>
          <a:p>
            <a:pPr marL="228600" indent="-228600">
              <a:buFont typeface="+mj-lt"/>
              <a:buAutoNum type="arabicPeriod"/>
            </a:pPr>
            <a:r>
              <a:rPr lang="en-US" dirty="0"/>
              <a:t>Strengthen Posture</a:t>
            </a:r>
          </a:p>
        </p:txBody>
      </p:sp>
      <p:sp>
        <p:nvSpPr>
          <p:cNvPr id="7" name="Content Placeholder 2">
            <a:extLst>
              <a:ext uri="{FF2B5EF4-FFF2-40B4-BE49-F238E27FC236}">
                <a16:creationId xmlns:a16="http://schemas.microsoft.com/office/drawing/2014/main" id="{F57BF90F-DB11-4309-A0B5-49BC2A8869BF}"/>
              </a:ext>
            </a:extLst>
          </p:cNvPr>
          <p:cNvSpPr txBox="1">
            <a:spLocks/>
          </p:cNvSpPr>
          <p:nvPr/>
        </p:nvSpPr>
        <p:spPr>
          <a:xfrm>
            <a:off x="82913" y="1242480"/>
            <a:ext cx="5263279" cy="60029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Trebuchet MS" panose="020B0603020202020204"/>
                <a:ea typeface="+mn-ea"/>
                <a:cs typeface="+mn-cs"/>
              </a:rPr>
              <a:t>Dashboards Display Several Security Tool “Windows” on one Screen</a:t>
            </a:r>
          </a:p>
        </p:txBody>
      </p:sp>
      <p:sp>
        <p:nvSpPr>
          <p:cNvPr id="8" name="Content Placeholder 2">
            <a:extLst>
              <a:ext uri="{FF2B5EF4-FFF2-40B4-BE49-F238E27FC236}">
                <a16:creationId xmlns:a16="http://schemas.microsoft.com/office/drawing/2014/main" id="{D2557046-AE93-4FA8-96C3-EB81A7A9EC53}"/>
              </a:ext>
            </a:extLst>
          </p:cNvPr>
          <p:cNvSpPr txBox="1">
            <a:spLocks/>
          </p:cNvSpPr>
          <p:nvPr/>
        </p:nvSpPr>
        <p:spPr>
          <a:xfrm>
            <a:off x="82913" y="3557844"/>
            <a:ext cx="5263279" cy="7542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pPr>
            <a:r>
              <a:rPr lang="en-US" sz="1800" dirty="0">
                <a:solidFill>
                  <a:prstClr val="black"/>
                </a:solidFill>
                <a:latin typeface="Trebuchet MS" panose="020B0603020202020204"/>
              </a:rPr>
              <a:t>Data is displayed </a:t>
            </a:r>
            <a:r>
              <a:rPr lang="en-US" sz="1800" u="sng" dirty="0">
                <a:solidFill>
                  <a:prstClr val="black"/>
                </a:solidFill>
                <a:latin typeface="Trebuchet MS" panose="020B0603020202020204"/>
              </a:rPr>
              <a:t>without</a:t>
            </a:r>
            <a:r>
              <a:rPr lang="en-US" sz="1800" dirty="0">
                <a:solidFill>
                  <a:prstClr val="black"/>
                </a:solidFill>
                <a:latin typeface="Trebuchet MS" panose="020B0603020202020204"/>
              </a:rPr>
              <a:t> </a:t>
            </a:r>
            <a:br>
              <a:rPr lang="en-US" sz="1800" dirty="0">
                <a:solidFill>
                  <a:prstClr val="black"/>
                </a:solidFill>
                <a:latin typeface="Trebuchet MS" panose="020B0603020202020204"/>
              </a:rPr>
            </a:br>
            <a:r>
              <a:rPr lang="en-US" sz="1800" dirty="0">
                <a:solidFill>
                  <a:prstClr val="black"/>
                </a:solidFill>
                <a:latin typeface="Trebuchet MS" panose="020B0603020202020204"/>
              </a:rPr>
              <a:t>proper context; </a:t>
            </a:r>
            <a:br>
              <a:rPr lang="en-US" sz="1800" dirty="0">
                <a:solidFill>
                  <a:prstClr val="black"/>
                </a:solidFill>
                <a:latin typeface="Trebuchet MS" panose="020B0603020202020204"/>
              </a:rPr>
            </a:br>
            <a:r>
              <a:rPr lang="en-US" sz="1800" b="1" dirty="0">
                <a:solidFill>
                  <a:prstClr val="black"/>
                </a:solidFill>
                <a:latin typeface="Trebuchet MS" panose="020B0603020202020204"/>
              </a:rPr>
              <a:t>no prioritization</a:t>
            </a:r>
            <a:r>
              <a:rPr lang="en-US" sz="1800" dirty="0">
                <a:solidFill>
                  <a:prstClr val="black"/>
                </a:solidFill>
                <a:latin typeface="Trebuchet MS" panose="020B0603020202020204"/>
              </a:rPr>
              <a:t> to mitigate </a:t>
            </a:r>
            <a:br>
              <a:rPr lang="en-US" sz="1800" dirty="0">
                <a:solidFill>
                  <a:prstClr val="black"/>
                </a:solidFill>
                <a:latin typeface="Trebuchet MS" panose="020B0603020202020204"/>
              </a:rPr>
            </a:br>
            <a:r>
              <a:rPr lang="en-US" sz="1800" dirty="0">
                <a:solidFill>
                  <a:prstClr val="black"/>
                </a:solidFill>
                <a:latin typeface="Trebuchet MS" panose="020B0603020202020204"/>
              </a:rPr>
              <a:t>security threats</a:t>
            </a:r>
          </a:p>
        </p:txBody>
      </p:sp>
      <p:sp>
        <p:nvSpPr>
          <p:cNvPr id="9" name="Content Placeholder 2">
            <a:extLst>
              <a:ext uri="{FF2B5EF4-FFF2-40B4-BE49-F238E27FC236}">
                <a16:creationId xmlns:a16="http://schemas.microsoft.com/office/drawing/2014/main" id="{C386D011-33E5-4DBC-8424-3FB510B68F36}"/>
              </a:ext>
            </a:extLst>
          </p:cNvPr>
          <p:cNvSpPr txBox="1">
            <a:spLocks/>
          </p:cNvSpPr>
          <p:nvPr/>
        </p:nvSpPr>
        <p:spPr>
          <a:xfrm>
            <a:off x="1157827" y="5542362"/>
            <a:ext cx="9454804" cy="600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fontAlgn="auto">
              <a:spcAft>
                <a:spcPts val="0"/>
              </a:spcAft>
              <a:buNone/>
            </a:pPr>
            <a:r>
              <a:rPr lang="en-US" sz="3200" dirty="0">
                <a:solidFill>
                  <a:prstClr val="black"/>
                </a:solidFill>
                <a:latin typeface="Trebuchet MS" panose="020B0603020202020204"/>
              </a:rPr>
              <a:t>You really need a Live, Interactive </a:t>
            </a:r>
            <a:br>
              <a:rPr lang="en-US" sz="3200" dirty="0">
                <a:solidFill>
                  <a:prstClr val="black"/>
                </a:solidFill>
                <a:latin typeface="Trebuchet MS" panose="020B0603020202020204"/>
              </a:rPr>
            </a:br>
            <a:r>
              <a:rPr lang="en-US" sz="3200" dirty="0">
                <a:solidFill>
                  <a:prstClr val="black"/>
                </a:solidFill>
                <a:latin typeface="Trebuchet MS" panose="020B0603020202020204"/>
              </a:rPr>
              <a:t>Common Operating Picture</a:t>
            </a:r>
          </a:p>
        </p:txBody>
      </p:sp>
      <p:sp>
        <p:nvSpPr>
          <p:cNvPr id="10" name="TextBox 9">
            <a:extLst>
              <a:ext uri="{FF2B5EF4-FFF2-40B4-BE49-F238E27FC236}">
                <a16:creationId xmlns:a16="http://schemas.microsoft.com/office/drawing/2014/main" id="{4935BB5A-0FCB-431C-A05A-618E23C20298}"/>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
        <p:nvSpPr>
          <p:cNvPr id="11" name="TextBox 10">
            <a:extLst>
              <a:ext uri="{FF2B5EF4-FFF2-40B4-BE49-F238E27FC236}">
                <a16:creationId xmlns:a16="http://schemas.microsoft.com/office/drawing/2014/main" id="{07BB5F1F-6401-41E0-8CB3-38A9353069B2}"/>
              </a:ext>
            </a:extLst>
          </p:cNvPr>
          <p:cNvSpPr txBox="1"/>
          <p:nvPr/>
        </p:nvSpPr>
        <p:spPr>
          <a:xfrm>
            <a:off x="949028" y="2032494"/>
            <a:ext cx="1612942" cy="1323439"/>
          </a:xfrm>
          <a:prstGeom prst="rect">
            <a:avLst/>
          </a:prstGeom>
          <a:noFill/>
        </p:spPr>
        <p:txBody>
          <a:bodyPr wrap="none" rtlCol="0">
            <a:spAutoFit/>
          </a:bodyPr>
          <a:lstStyle/>
          <a:p>
            <a:r>
              <a:rPr lang="en-US" sz="8000" dirty="0">
                <a:solidFill>
                  <a:srgbClr val="FF0000"/>
                </a:solidFill>
                <a:effectLst>
                  <a:glow rad="228600">
                    <a:schemeClr val="accent2">
                      <a:satMod val="175000"/>
                      <a:alpha val="16000"/>
                    </a:schemeClr>
                  </a:glow>
                </a:effectLst>
                <a:latin typeface="+mj-lt"/>
              </a:rPr>
              <a:t>???</a:t>
            </a:r>
          </a:p>
        </p:txBody>
      </p:sp>
    </p:spTree>
    <p:extLst>
      <p:ext uri="{BB962C8B-B14F-4D97-AF65-F5344CB8AC3E}">
        <p14:creationId xmlns:p14="http://schemas.microsoft.com/office/powerpoint/2010/main" val="27519029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1138-0B70-4121-A3AB-85F642A0CF52}"/>
              </a:ext>
            </a:extLst>
          </p:cNvPr>
          <p:cNvSpPr>
            <a:spLocks noGrp="1"/>
          </p:cNvSpPr>
          <p:nvPr>
            <p:ph type="title"/>
          </p:nvPr>
        </p:nvSpPr>
        <p:spPr>
          <a:xfrm>
            <a:off x="-87549" y="42860"/>
            <a:ext cx="9231549" cy="812800"/>
          </a:xfrm>
        </p:spPr>
        <p:txBody>
          <a:bodyPr/>
          <a:lstStyle/>
          <a:p>
            <a:r>
              <a:rPr lang="en-US" b="1" dirty="0"/>
              <a:t>Click to Auto-Map, High Level View, Deep Dive</a:t>
            </a:r>
          </a:p>
        </p:txBody>
      </p:sp>
      <p:sp>
        <p:nvSpPr>
          <p:cNvPr id="3" name="Slide Number Placeholder 2">
            <a:extLst>
              <a:ext uri="{FF2B5EF4-FFF2-40B4-BE49-F238E27FC236}">
                <a16:creationId xmlns:a16="http://schemas.microsoft.com/office/drawing/2014/main" id="{DD17B44A-B63F-4123-8D2B-41C7065730E4}"/>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54</a:t>
            </a:fld>
            <a:endParaRPr lang="en-US" dirty="0">
              <a:solidFill>
                <a:srgbClr val="C4E169"/>
              </a:solidFill>
            </a:endParaRPr>
          </a:p>
        </p:txBody>
      </p:sp>
      <p:sp>
        <p:nvSpPr>
          <p:cNvPr id="7" name="TextBox 6">
            <a:extLst>
              <a:ext uri="{FF2B5EF4-FFF2-40B4-BE49-F238E27FC236}">
                <a16:creationId xmlns:a16="http://schemas.microsoft.com/office/drawing/2014/main" id="{DC8448C1-01D7-4010-8BB4-B1B04A65154F}"/>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11" name="Picture 10" descr="Diagram&#10;&#10;Description automatically generated">
            <a:extLst>
              <a:ext uri="{FF2B5EF4-FFF2-40B4-BE49-F238E27FC236}">
                <a16:creationId xmlns:a16="http://schemas.microsoft.com/office/drawing/2014/main" id="{B9E7B79B-91CF-451E-AD39-D6D160315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641" y="1050417"/>
            <a:ext cx="3209925" cy="1428750"/>
          </a:xfrm>
          <a:prstGeom prst="rect">
            <a:avLst/>
          </a:prstGeom>
        </p:spPr>
      </p:pic>
      <p:pic>
        <p:nvPicPr>
          <p:cNvPr id="15" name="Picture 14" descr="Diagram&#10;&#10;Description automatically generated">
            <a:extLst>
              <a:ext uri="{FF2B5EF4-FFF2-40B4-BE49-F238E27FC236}">
                <a16:creationId xmlns:a16="http://schemas.microsoft.com/office/drawing/2014/main" id="{509D564A-1C06-47AA-8596-A9C71034B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609" y="2466975"/>
            <a:ext cx="2619375" cy="1914525"/>
          </a:xfrm>
          <a:prstGeom prst="rect">
            <a:avLst/>
          </a:prstGeom>
        </p:spPr>
      </p:pic>
      <p:pic>
        <p:nvPicPr>
          <p:cNvPr id="17" name="Picture 16" descr="Diagram&#10;&#10;Description automatically generated">
            <a:extLst>
              <a:ext uri="{FF2B5EF4-FFF2-40B4-BE49-F238E27FC236}">
                <a16:creationId xmlns:a16="http://schemas.microsoft.com/office/drawing/2014/main" id="{DE26E607-70A1-43B7-9417-815A2BBE8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823" y="1030947"/>
            <a:ext cx="2590800" cy="2124075"/>
          </a:xfrm>
          <a:prstGeom prst="rect">
            <a:avLst/>
          </a:prstGeom>
        </p:spPr>
      </p:pic>
      <p:pic>
        <p:nvPicPr>
          <p:cNvPr id="19" name="Picture 18" descr="Diagram&#10;&#10;Description automatically generated">
            <a:extLst>
              <a:ext uri="{FF2B5EF4-FFF2-40B4-BE49-F238E27FC236}">
                <a16:creationId xmlns:a16="http://schemas.microsoft.com/office/drawing/2014/main" id="{610A9F75-548A-4583-BE69-3A97F2CE1A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877" y="3991731"/>
            <a:ext cx="3238500" cy="2019300"/>
          </a:xfrm>
          <a:prstGeom prst="rect">
            <a:avLst/>
          </a:prstGeom>
        </p:spPr>
      </p:pic>
      <p:pic>
        <p:nvPicPr>
          <p:cNvPr id="13" name="Picture 12" descr="Graphical user interface, diagram&#10;&#10;Description automatically generated">
            <a:extLst>
              <a:ext uri="{FF2B5EF4-FFF2-40B4-BE49-F238E27FC236}">
                <a16:creationId xmlns:a16="http://schemas.microsoft.com/office/drawing/2014/main" id="{56C0EF14-0A3B-4975-AE42-3F9E4CC088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8182" y="1050417"/>
            <a:ext cx="1990725" cy="2447925"/>
          </a:xfrm>
          <a:prstGeom prst="rect">
            <a:avLst/>
          </a:prstGeom>
        </p:spPr>
      </p:pic>
      <p:pic>
        <p:nvPicPr>
          <p:cNvPr id="25" name="Picture 24" descr="Graphical user interface, application&#10;&#10;Description automatically generated">
            <a:extLst>
              <a:ext uri="{FF2B5EF4-FFF2-40B4-BE49-F238E27FC236}">
                <a16:creationId xmlns:a16="http://schemas.microsoft.com/office/drawing/2014/main" id="{945FB85C-591F-48D1-87C8-AC60FF1D35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0015" y="3585488"/>
            <a:ext cx="4160095" cy="2723872"/>
          </a:xfrm>
          <a:prstGeom prst="rect">
            <a:avLst/>
          </a:prstGeom>
        </p:spPr>
      </p:pic>
    </p:spTree>
    <p:extLst>
      <p:ext uri="{BB962C8B-B14F-4D97-AF65-F5344CB8AC3E}">
        <p14:creationId xmlns:p14="http://schemas.microsoft.com/office/powerpoint/2010/main" val="3703083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1138-0B70-4121-A3AB-85F642A0CF52}"/>
              </a:ext>
            </a:extLst>
          </p:cNvPr>
          <p:cNvSpPr>
            <a:spLocks noGrp="1"/>
          </p:cNvSpPr>
          <p:nvPr>
            <p:ph type="title"/>
          </p:nvPr>
        </p:nvSpPr>
        <p:spPr>
          <a:xfrm>
            <a:off x="-87549" y="42860"/>
            <a:ext cx="9231549" cy="812800"/>
          </a:xfrm>
        </p:spPr>
        <p:txBody>
          <a:bodyPr/>
          <a:lstStyle/>
          <a:p>
            <a:r>
              <a:rPr lang="en-US" b="1" dirty="0"/>
              <a:t>Elapsed Time Average = 28 seconds</a:t>
            </a:r>
          </a:p>
        </p:txBody>
      </p:sp>
      <p:sp>
        <p:nvSpPr>
          <p:cNvPr id="3" name="Slide Number Placeholder 2">
            <a:extLst>
              <a:ext uri="{FF2B5EF4-FFF2-40B4-BE49-F238E27FC236}">
                <a16:creationId xmlns:a16="http://schemas.microsoft.com/office/drawing/2014/main" id="{DD17B44A-B63F-4123-8D2B-41C7065730E4}"/>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55</a:t>
            </a:fld>
            <a:endParaRPr lang="en-US" dirty="0">
              <a:solidFill>
                <a:srgbClr val="C4E169"/>
              </a:solidFill>
            </a:endParaRPr>
          </a:p>
        </p:txBody>
      </p:sp>
      <p:sp>
        <p:nvSpPr>
          <p:cNvPr id="7" name="TextBox 6">
            <a:extLst>
              <a:ext uri="{FF2B5EF4-FFF2-40B4-BE49-F238E27FC236}">
                <a16:creationId xmlns:a16="http://schemas.microsoft.com/office/drawing/2014/main" id="{DC8448C1-01D7-4010-8BB4-B1B04A65154F}"/>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10" name="Picture 9" descr="Graphical user interface, diagram&#10;&#10;Description automatically generated">
            <a:extLst>
              <a:ext uri="{FF2B5EF4-FFF2-40B4-BE49-F238E27FC236}">
                <a16:creationId xmlns:a16="http://schemas.microsoft.com/office/drawing/2014/main" id="{04B0E19B-BCB5-433D-9930-F58DF71AC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579" y="3333448"/>
            <a:ext cx="7664877" cy="3121327"/>
          </a:xfrm>
          <a:prstGeom prst="rect">
            <a:avLst/>
          </a:prstGeom>
        </p:spPr>
      </p:pic>
      <p:pic>
        <p:nvPicPr>
          <p:cNvPr id="5" name="Picture 4" descr="Graphical user interface, diagram, application&#10;&#10;Description automatically generated">
            <a:extLst>
              <a:ext uri="{FF2B5EF4-FFF2-40B4-BE49-F238E27FC236}">
                <a16:creationId xmlns:a16="http://schemas.microsoft.com/office/drawing/2014/main" id="{98D4D6C0-96E3-45ED-B671-6B799B0C9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681" y="1085339"/>
            <a:ext cx="4641120" cy="3029461"/>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E63B5897-6873-46EE-A23A-B146AD9066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66" y="982588"/>
            <a:ext cx="3440167" cy="2252490"/>
          </a:xfrm>
          <a:prstGeom prst="rect">
            <a:avLst/>
          </a:prstGeom>
        </p:spPr>
      </p:pic>
      <p:sp>
        <p:nvSpPr>
          <p:cNvPr id="16" name="TextBox 15">
            <a:extLst>
              <a:ext uri="{FF2B5EF4-FFF2-40B4-BE49-F238E27FC236}">
                <a16:creationId xmlns:a16="http://schemas.microsoft.com/office/drawing/2014/main" id="{58B33E67-0429-4284-9AA7-685ED4E4FB3E}"/>
              </a:ext>
            </a:extLst>
          </p:cNvPr>
          <p:cNvSpPr txBox="1"/>
          <p:nvPr/>
        </p:nvSpPr>
        <p:spPr>
          <a:xfrm>
            <a:off x="1458231" y="1300727"/>
            <a:ext cx="808235" cy="1569660"/>
          </a:xfrm>
          <a:prstGeom prst="rect">
            <a:avLst/>
          </a:prstGeom>
          <a:noFill/>
        </p:spPr>
        <p:txBody>
          <a:bodyPr wrap="none" rtlCol="0">
            <a:spAutoFit/>
          </a:bodyPr>
          <a:lstStyle/>
          <a:p>
            <a:r>
              <a:rPr lang="en-US" sz="9600" dirty="0">
                <a:solidFill>
                  <a:srgbClr val="FF0000"/>
                </a:solidFill>
                <a:effectLst>
                  <a:outerShdw blurRad="50800" dist="63500" sx="99000" sy="99000" algn="l" rotWithShape="0">
                    <a:prstClr val="black">
                      <a:alpha val="67000"/>
                    </a:prstClr>
                  </a:outerShdw>
                </a:effectLst>
                <a:latin typeface="+mj-lt"/>
              </a:rPr>
              <a:t>1</a:t>
            </a:r>
          </a:p>
        </p:txBody>
      </p:sp>
      <p:sp>
        <p:nvSpPr>
          <p:cNvPr id="20" name="Rectangle 19">
            <a:extLst>
              <a:ext uri="{FF2B5EF4-FFF2-40B4-BE49-F238E27FC236}">
                <a16:creationId xmlns:a16="http://schemas.microsoft.com/office/drawing/2014/main" id="{FB0F3980-3AD9-41C4-89E6-F17F18905B87}"/>
              </a:ext>
            </a:extLst>
          </p:cNvPr>
          <p:cNvSpPr/>
          <p:nvPr/>
        </p:nvSpPr>
        <p:spPr>
          <a:xfrm>
            <a:off x="1490656" y="2968323"/>
            <a:ext cx="808235" cy="1569660"/>
          </a:xfrm>
          <a:prstGeom prst="rect">
            <a:avLst/>
          </a:prstGeom>
        </p:spPr>
        <p:txBody>
          <a:bodyPr wrap="none">
            <a:spAutoFit/>
          </a:bodyPr>
          <a:lstStyle/>
          <a:p>
            <a:pPr lvl="0"/>
            <a:r>
              <a:rPr lang="en-US" sz="9600" dirty="0">
                <a:solidFill>
                  <a:srgbClr val="FF0000"/>
                </a:solidFill>
                <a:effectLst>
                  <a:outerShdw blurRad="50800" dist="63500" sx="99000" sy="99000" algn="l" rotWithShape="0">
                    <a:prstClr val="black">
                      <a:alpha val="67000"/>
                    </a:prstClr>
                  </a:outerShdw>
                </a:effectLst>
                <a:latin typeface="Calibri"/>
              </a:rPr>
              <a:t>2</a:t>
            </a:r>
          </a:p>
        </p:txBody>
      </p:sp>
      <p:sp>
        <p:nvSpPr>
          <p:cNvPr id="21" name="Rectangle 20">
            <a:extLst>
              <a:ext uri="{FF2B5EF4-FFF2-40B4-BE49-F238E27FC236}">
                <a16:creationId xmlns:a16="http://schemas.microsoft.com/office/drawing/2014/main" id="{D7C50C80-DD36-4D3A-A97B-C74A56168296}"/>
              </a:ext>
            </a:extLst>
          </p:cNvPr>
          <p:cNvSpPr/>
          <p:nvPr/>
        </p:nvSpPr>
        <p:spPr>
          <a:xfrm>
            <a:off x="4572000" y="4969799"/>
            <a:ext cx="808235" cy="1569660"/>
          </a:xfrm>
          <a:prstGeom prst="rect">
            <a:avLst/>
          </a:prstGeom>
        </p:spPr>
        <p:txBody>
          <a:bodyPr wrap="none">
            <a:spAutoFit/>
          </a:bodyPr>
          <a:lstStyle/>
          <a:p>
            <a:pPr lvl="0"/>
            <a:r>
              <a:rPr lang="en-US" sz="9600" dirty="0">
                <a:solidFill>
                  <a:srgbClr val="FF0000"/>
                </a:solidFill>
                <a:effectLst>
                  <a:outerShdw blurRad="50800" dist="63500" sx="99000" sy="99000" algn="l" rotWithShape="0">
                    <a:prstClr val="black">
                      <a:alpha val="67000"/>
                    </a:prstClr>
                  </a:outerShdw>
                </a:effectLst>
                <a:latin typeface="Calibri"/>
              </a:rPr>
              <a:t>3</a:t>
            </a:r>
          </a:p>
        </p:txBody>
      </p:sp>
      <p:sp>
        <p:nvSpPr>
          <p:cNvPr id="22" name="Rectangle 21">
            <a:extLst>
              <a:ext uri="{FF2B5EF4-FFF2-40B4-BE49-F238E27FC236}">
                <a16:creationId xmlns:a16="http://schemas.microsoft.com/office/drawing/2014/main" id="{9661C75A-FC0C-47BB-8ADF-5EAD55BFBD47}"/>
              </a:ext>
            </a:extLst>
          </p:cNvPr>
          <p:cNvSpPr/>
          <p:nvPr/>
        </p:nvSpPr>
        <p:spPr>
          <a:xfrm>
            <a:off x="7093962" y="797082"/>
            <a:ext cx="808235" cy="1569660"/>
          </a:xfrm>
          <a:prstGeom prst="rect">
            <a:avLst/>
          </a:prstGeom>
        </p:spPr>
        <p:txBody>
          <a:bodyPr wrap="none">
            <a:spAutoFit/>
          </a:bodyPr>
          <a:lstStyle/>
          <a:p>
            <a:pPr lvl="0"/>
            <a:r>
              <a:rPr lang="en-US" sz="9600" dirty="0">
                <a:solidFill>
                  <a:srgbClr val="FF0000"/>
                </a:solidFill>
                <a:effectLst>
                  <a:outerShdw blurRad="50800" dist="63500" sx="99000" sy="99000" algn="l" rotWithShape="0">
                    <a:prstClr val="black">
                      <a:alpha val="67000"/>
                    </a:prstClr>
                  </a:outerShdw>
                </a:effectLst>
                <a:latin typeface="Calibri"/>
              </a:rPr>
              <a:t>4</a:t>
            </a:r>
          </a:p>
        </p:txBody>
      </p:sp>
    </p:spTree>
    <p:extLst>
      <p:ext uri="{BB962C8B-B14F-4D97-AF65-F5344CB8AC3E}">
        <p14:creationId xmlns:p14="http://schemas.microsoft.com/office/powerpoint/2010/main" val="3377307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1138-0B70-4121-A3AB-85F642A0CF52}"/>
              </a:ext>
            </a:extLst>
          </p:cNvPr>
          <p:cNvSpPr>
            <a:spLocks noGrp="1"/>
          </p:cNvSpPr>
          <p:nvPr>
            <p:ph type="title"/>
          </p:nvPr>
        </p:nvSpPr>
        <p:spPr>
          <a:xfrm>
            <a:off x="-205273" y="-1336"/>
            <a:ext cx="9231549" cy="812800"/>
          </a:xfrm>
        </p:spPr>
        <p:txBody>
          <a:bodyPr/>
          <a:lstStyle/>
          <a:p>
            <a:r>
              <a:rPr lang="en-US" sz="3600" b="1" dirty="0">
                <a:ea typeface="MS PGothic"/>
              </a:rPr>
              <a:t>You’ve Got a </a:t>
            </a:r>
            <a:r>
              <a:rPr lang="en-US" sz="3600" b="1" err="1">
                <a:ea typeface="MS PGothic"/>
              </a:rPr>
              <a:t>l</a:t>
            </a:r>
            <a:r>
              <a:rPr lang="en-US" sz="2800" b="1" err="1">
                <a:ea typeface="MS PGothic"/>
              </a:rPr>
              <a:t>OT</a:t>
            </a:r>
            <a:r>
              <a:rPr lang="en-US" sz="3600" b="1">
                <a:ea typeface="MS PGothic"/>
              </a:rPr>
              <a:t> of New Friends or Foes</a:t>
            </a:r>
            <a:endParaRPr lang="en-US" sz="3600" b="1" dirty="0"/>
          </a:p>
        </p:txBody>
      </p:sp>
      <p:sp>
        <p:nvSpPr>
          <p:cNvPr id="3" name="Slide Number Placeholder 2">
            <a:extLst>
              <a:ext uri="{FF2B5EF4-FFF2-40B4-BE49-F238E27FC236}">
                <a16:creationId xmlns:a16="http://schemas.microsoft.com/office/drawing/2014/main" id="{DD17B44A-B63F-4123-8D2B-41C7065730E4}"/>
              </a:ext>
            </a:extLst>
          </p:cNvPr>
          <p:cNvSpPr>
            <a:spLocks noGrp="1"/>
          </p:cNvSpPr>
          <p:nvPr>
            <p:ph type="sldNum" sz="quarter" idx="11"/>
          </p:nvPr>
        </p:nvSpPr>
        <p:spPr/>
        <p:txBody>
          <a:bodyPr/>
          <a:lstStyle/>
          <a:p>
            <a:pPr>
              <a:defRPr/>
            </a:pPr>
            <a:fld id="{31C43635-B4FE-429B-A5F8-66E67D4601B8}" type="slidenum">
              <a:rPr lang="en-US" smtClean="0">
                <a:solidFill>
                  <a:srgbClr val="C4E169"/>
                </a:solidFill>
              </a:rPr>
              <a:pPr>
                <a:defRPr/>
              </a:pPr>
              <a:t>56</a:t>
            </a:fld>
            <a:endParaRPr lang="en-US" dirty="0">
              <a:solidFill>
                <a:srgbClr val="C4E169"/>
              </a:solidFill>
            </a:endParaRPr>
          </a:p>
        </p:txBody>
      </p:sp>
      <p:sp>
        <p:nvSpPr>
          <p:cNvPr id="7" name="TextBox 6">
            <a:extLst>
              <a:ext uri="{FF2B5EF4-FFF2-40B4-BE49-F238E27FC236}">
                <a16:creationId xmlns:a16="http://schemas.microsoft.com/office/drawing/2014/main" id="{DC8448C1-01D7-4010-8BB4-B1B04A65154F}"/>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pic>
        <p:nvPicPr>
          <p:cNvPr id="5" name="Picture 4" descr="Diagram&#10;&#10;Description automatically generated">
            <a:extLst>
              <a:ext uri="{FF2B5EF4-FFF2-40B4-BE49-F238E27FC236}">
                <a16:creationId xmlns:a16="http://schemas.microsoft.com/office/drawing/2014/main" id="{CEBD2040-4530-4CD3-9A38-A730EEDB2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97" y="1014221"/>
            <a:ext cx="7217474" cy="5440407"/>
          </a:xfrm>
          <a:prstGeom prst="rect">
            <a:avLst/>
          </a:prstGeom>
        </p:spPr>
      </p:pic>
    </p:spTree>
    <p:extLst>
      <p:ext uri="{BB962C8B-B14F-4D97-AF65-F5344CB8AC3E}">
        <p14:creationId xmlns:p14="http://schemas.microsoft.com/office/powerpoint/2010/main" val="36700836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819458-B961-4D47-A6C1-2B61A5EC12E3}"/>
              </a:ext>
            </a:extLst>
          </p:cNvPr>
          <p:cNvPicPr>
            <a:picLocks noChangeAspect="1"/>
          </p:cNvPicPr>
          <p:nvPr/>
        </p:nvPicPr>
        <p:blipFill>
          <a:blip r:embed="rId3"/>
          <a:stretch>
            <a:fillRect/>
          </a:stretch>
        </p:blipFill>
        <p:spPr>
          <a:xfrm>
            <a:off x="270301" y="5653229"/>
            <a:ext cx="5938019" cy="707197"/>
          </a:xfrm>
          <a:prstGeom prst="rect">
            <a:avLst/>
          </a:prstGeom>
        </p:spPr>
      </p:pic>
      <p:pic>
        <p:nvPicPr>
          <p:cNvPr id="5" name="Picture 4">
            <a:extLst>
              <a:ext uri="{FF2B5EF4-FFF2-40B4-BE49-F238E27FC236}">
                <a16:creationId xmlns:a16="http://schemas.microsoft.com/office/drawing/2014/main" id="{361F6F75-FCAA-4550-B16F-70BDB86C2931}"/>
              </a:ext>
            </a:extLst>
          </p:cNvPr>
          <p:cNvPicPr>
            <a:picLocks noChangeAspect="1"/>
          </p:cNvPicPr>
          <p:nvPr/>
        </p:nvPicPr>
        <p:blipFill>
          <a:blip r:embed="rId4"/>
          <a:stretch>
            <a:fillRect/>
          </a:stretch>
        </p:blipFill>
        <p:spPr>
          <a:xfrm>
            <a:off x="6208320" y="5720291"/>
            <a:ext cx="585267" cy="640135"/>
          </a:xfrm>
          <a:prstGeom prst="rect">
            <a:avLst/>
          </a:prstGeom>
        </p:spPr>
      </p:pic>
      <p:pic>
        <p:nvPicPr>
          <p:cNvPr id="6" name="Picture 5">
            <a:extLst>
              <a:ext uri="{FF2B5EF4-FFF2-40B4-BE49-F238E27FC236}">
                <a16:creationId xmlns:a16="http://schemas.microsoft.com/office/drawing/2014/main" id="{CC0BF624-909B-4317-877E-2786D161AF2F}"/>
              </a:ext>
            </a:extLst>
          </p:cNvPr>
          <p:cNvPicPr>
            <a:picLocks noChangeAspect="1"/>
          </p:cNvPicPr>
          <p:nvPr/>
        </p:nvPicPr>
        <p:blipFill>
          <a:blip r:embed="rId5"/>
          <a:stretch>
            <a:fillRect/>
          </a:stretch>
        </p:blipFill>
        <p:spPr>
          <a:xfrm>
            <a:off x="6826820" y="5735743"/>
            <a:ext cx="579170" cy="579170"/>
          </a:xfrm>
          <a:prstGeom prst="rect">
            <a:avLst/>
          </a:prstGeom>
        </p:spPr>
      </p:pic>
      <p:pic>
        <p:nvPicPr>
          <p:cNvPr id="7" name="Picture 6">
            <a:extLst>
              <a:ext uri="{FF2B5EF4-FFF2-40B4-BE49-F238E27FC236}">
                <a16:creationId xmlns:a16="http://schemas.microsoft.com/office/drawing/2014/main" id="{C376B2DC-008A-4F07-ABD1-8D8BD38210C4}"/>
              </a:ext>
            </a:extLst>
          </p:cNvPr>
          <p:cNvPicPr>
            <a:picLocks noChangeAspect="1"/>
          </p:cNvPicPr>
          <p:nvPr/>
        </p:nvPicPr>
        <p:blipFill>
          <a:blip r:embed="rId6"/>
          <a:stretch>
            <a:fillRect/>
          </a:stretch>
        </p:blipFill>
        <p:spPr>
          <a:xfrm>
            <a:off x="7435980" y="5688320"/>
            <a:ext cx="670224" cy="670224"/>
          </a:xfrm>
          <a:prstGeom prst="rect">
            <a:avLst/>
          </a:prstGeom>
        </p:spPr>
      </p:pic>
      <p:pic>
        <p:nvPicPr>
          <p:cNvPr id="8" name="Picture 7">
            <a:extLst>
              <a:ext uri="{FF2B5EF4-FFF2-40B4-BE49-F238E27FC236}">
                <a16:creationId xmlns:a16="http://schemas.microsoft.com/office/drawing/2014/main" id="{8F92331B-021F-4FFB-B27F-414C04E8AFAE}"/>
              </a:ext>
            </a:extLst>
          </p:cNvPr>
          <p:cNvPicPr>
            <a:picLocks noChangeAspect="1"/>
          </p:cNvPicPr>
          <p:nvPr/>
        </p:nvPicPr>
        <p:blipFill>
          <a:blip r:embed="rId7"/>
          <a:stretch>
            <a:fillRect/>
          </a:stretch>
        </p:blipFill>
        <p:spPr>
          <a:xfrm>
            <a:off x="8106204" y="5690579"/>
            <a:ext cx="703340" cy="669848"/>
          </a:xfrm>
          <a:prstGeom prst="rect">
            <a:avLst/>
          </a:prstGeom>
        </p:spPr>
      </p:pic>
      <p:sp>
        <p:nvSpPr>
          <p:cNvPr id="9" name="TextBox 8">
            <a:extLst>
              <a:ext uri="{FF2B5EF4-FFF2-40B4-BE49-F238E27FC236}">
                <a16:creationId xmlns:a16="http://schemas.microsoft.com/office/drawing/2014/main" id="{59AB0C69-480E-48F9-BC7D-4E703B4C0A46}"/>
              </a:ext>
            </a:extLst>
          </p:cNvPr>
          <p:cNvSpPr txBox="1"/>
          <p:nvPr/>
        </p:nvSpPr>
        <p:spPr>
          <a:xfrm>
            <a:off x="289641" y="6469053"/>
            <a:ext cx="1736373" cy="369332"/>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BEDB40"/>
                </a:solidFill>
                <a:effectLst/>
                <a:uLnTx/>
                <a:uFillTx/>
                <a:latin typeface="Arial" panose="020B0604020202020204" pitchFamily="34" charset="0"/>
                <a:ea typeface="MS PGothic" panose="020B0600070205080204" pitchFamily="34" charset="-128"/>
                <a:cs typeface="+mn-cs"/>
              </a:rPr>
              <a:t>Ron Benvenisti</a:t>
            </a:r>
          </a:p>
        </p:txBody>
      </p:sp>
      <p:sp>
        <p:nvSpPr>
          <p:cNvPr id="10" name="TextBox 9">
            <a:extLst>
              <a:ext uri="{FF2B5EF4-FFF2-40B4-BE49-F238E27FC236}">
                <a16:creationId xmlns:a16="http://schemas.microsoft.com/office/drawing/2014/main" id="{59A7297C-C852-40E6-B1E0-53FC2C3E7E56}"/>
              </a:ext>
            </a:extLst>
          </p:cNvPr>
          <p:cNvSpPr txBox="1"/>
          <p:nvPr/>
        </p:nvSpPr>
        <p:spPr>
          <a:xfrm>
            <a:off x="1033305" y="3297697"/>
            <a:ext cx="7104573" cy="1262590"/>
          </a:xfrm>
          <a:prstGeom prst="rect">
            <a:avLst/>
          </a:prstGeom>
          <a:noFill/>
        </p:spPr>
        <p:txBody>
          <a:bodyPr wrap="none" rtlCol="0">
            <a:spAutoFit/>
          </a:bodyPr>
          <a:lstStyle/>
          <a:p>
            <a:pPr marL="0" marR="0" lvl="0" indent="0" algn="ctr" defTabSz="457200" rtl="0" eaLnBrk="0" fontAlgn="base" latinLnBrk="0" hangingPunct="0">
              <a:lnSpc>
                <a:spcPts val="44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Thank you for watching,</a:t>
            </a:r>
          </a:p>
          <a:p>
            <a:pPr marL="0" marR="0" lvl="0" indent="0" algn="ctr" defTabSz="457200" rtl="0" eaLnBrk="0" fontAlgn="base" latinLnBrk="0" hangingPunct="0">
              <a:lnSpc>
                <a:spcPts val="44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Ron</a:t>
            </a:r>
          </a:p>
        </p:txBody>
      </p:sp>
      <p:sp>
        <p:nvSpPr>
          <p:cNvPr id="11" name="TextBox 10">
            <a:extLst>
              <a:ext uri="{FF2B5EF4-FFF2-40B4-BE49-F238E27FC236}">
                <a16:creationId xmlns:a16="http://schemas.microsoft.com/office/drawing/2014/main" id="{588FB1B6-1876-4F46-9601-B20184DFE86D}"/>
              </a:ext>
            </a:extLst>
          </p:cNvPr>
          <p:cNvSpPr txBox="1"/>
          <p:nvPr/>
        </p:nvSpPr>
        <p:spPr>
          <a:xfrm>
            <a:off x="-279638" y="165875"/>
            <a:ext cx="8737512" cy="769441"/>
          </a:xfrm>
          <a:prstGeom prst="rect">
            <a:avLst/>
          </a:prstGeom>
          <a:noFill/>
        </p:spPr>
        <p:txBody>
          <a:bodyPr wrap="square" rtlCol="0">
            <a:sp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S PGothic" panose="020B0600070205080204" pitchFamily="34" charset="-128"/>
                <a:cs typeface="+mn-cs"/>
              </a:rPr>
              <a:t>Cybersecurity Essentials for 2021</a:t>
            </a:r>
          </a:p>
        </p:txBody>
      </p:sp>
      <p:pic>
        <p:nvPicPr>
          <p:cNvPr id="12" name="Picture 11">
            <a:extLst>
              <a:ext uri="{FF2B5EF4-FFF2-40B4-BE49-F238E27FC236}">
                <a16:creationId xmlns:a16="http://schemas.microsoft.com/office/drawing/2014/main" id="{C5BFA24B-4ED1-4FEE-8937-2D2168EB0A53}"/>
              </a:ext>
            </a:extLst>
          </p:cNvPr>
          <p:cNvPicPr>
            <a:picLocks noChangeAspect="1"/>
          </p:cNvPicPr>
          <p:nvPr/>
        </p:nvPicPr>
        <p:blipFill>
          <a:blip r:embed="rId8"/>
          <a:stretch>
            <a:fillRect/>
          </a:stretch>
        </p:blipFill>
        <p:spPr>
          <a:xfrm>
            <a:off x="3239310" y="4665030"/>
            <a:ext cx="2517866" cy="634039"/>
          </a:xfrm>
          <a:prstGeom prst="rect">
            <a:avLst/>
          </a:prstGeom>
        </p:spPr>
      </p:pic>
      <p:sp>
        <p:nvSpPr>
          <p:cNvPr id="13" name="TextBox 12">
            <a:extLst>
              <a:ext uri="{FF2B5EF4-FFF2-40B4-BE49-F238E27FC236}">
                <a16:creationId xmlns:a16="http://schemas.microsoft.com/office/drawing/2014/main" id="{068ABFAB-4AB7-4CE1-A445-C09486562EEA}"/>
              </a:ext>
            </a:extLst>
          </p:cNvPr>
          <p:cNvSpPr txBox="1"/>
          <p:nvPr/>
        </p:nvSpPr>
        <p:spPr>
          <a:xfrm>
            <a:off x="-279637" y="5082937"/>
            <a:ext cx="9501458" cy="923330"/>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9BBB59"/>
                </a:solidFill>
                <a:effectLst/>
                <a:uLnTx/>
                <a:uFillTx/>
                <a:latin typeface="Arial" panose="020B0604020202020204" pitchFamily="34" charset="0"/>
                <a:ea typeface="MS PGothic" panose="020B0600070205080204" pitchFamily="34" charset="-128"/>
                <a:cs typeface="+mn-cs"/>
              </a:rPr>
              <a:t>FEMA Certified - NIST Zero Day Counter Terrorism Licensed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9BBB59"/>
                </a:solidFill>
                <a:effectLst/>
                <a:uLnTx/>
                <a:uFillTx/>
                <a:latin typeface="Arial" panose="020B0604020202020204" pitchFamily="34" charset="0"/>
                <a:ea typeface="MS PGothic" panose="020B0600070205080204" pitchFamily="34" charset="-128"/>
                <a:cs typeface="+mn-cs"/>
              </a:rPr>
              <a:t>Patented DHS Project Cauldron</a:t>
            </a:r>
            <a:r>
              <a:rPr kumimoji="0" lang="en-US" sz="1200" b="0" i="0" u="none" strike="noStrike" kern="1200" cap="none" spc="0" normalizeH="0" baseline="0" noProof="0" dirty="0">
                <a:ln>
                  <a:noFill/>
                </a:ln>
                <a:solidFill>
                  <a:srgbClr val="9BBB59"/>
                </a:solidFill>
                <a:effectLst/>
                <a:uLnTx/>
                <a:uFillTx/>
                <a:latin typeface="Arial" panose="020B0604020202020204" pitchFamily="34" charset="0"/>
                <a:ea typeface="MS PGothic" panose="020B0600070205080204" pitchFamily="34" charset="-128"/>
                <a:cs typeface="+mn-cs"/>
              </a:rPr>
              <a:t>™</a:t>
            </a:r>
            <a:r>
              <a:rPr kumimoji="0" lang="en-US" sz="1200" b="1" i="0" u="none" strike="noStrike" kern="1200" cap="none" spc="0" normalizeH="0" baseline="0" noProof="0" dirty="0">
                <a:ln>
                  <a:noFill/>
                </a:ln>
                <a:solidFill>
                  <a:srgbClr val="9BBB59"/>
                </a:solidFill>
                <a:effectLst/>
                <a:uLnTx/>
                <a:uFillTx/>
                <a:latin typeface="Arial" panose="020B0604020202020204" pitchFamily="34" charset="0"/>
                <a:ea typeface="MS PGothic" panose="020B0600070205080204" pitchFamily="34" charset="-128"/>
                <a:cs typeface="+mn-cs"/>
              </a:rPr>
              <a:t> SaaS Cybersecurity Assessment, Remediation and Management SME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9BBB59"/>
                </a:solidFill>
                <a:effectLst/>
                <a:uLnTx/>
                <a:uFillTx/>
                <a:latin typeface="Arial" panose="020B0604020202020204" pitchFamily="34" charset="0"/>
                <a:ea typeface="MS PGothic" panose="020B0600070205080204" pitchFamily="34" charset="-128"/>
                <a:cs typeface="+mn-cs"/>
              </a:rPr>
              <a:t>GSA Listed – DOD MURI ID – Ocean County Committee Rep. District 4 – Lakewood District 26</a:t>
            </a:r>
            <a:endParaRPr kumimoji="0" lang="en-US" sz="1200" b="0" i="0" u="none" strike="noStrike" kern="1200" cap="none" spc="0" normalizeH="0" baseline="0" noProof="0" dirty="0">
              <a:ln>
                <a:noFill/>
              </a:ln>
              <a:solidFill>
                <a:srgbClr val="9BBB59"/>
              </a:solidFill>
              <a:effectLst/>
              <a:uLnTx/>
              <a:uFillTx/>
              <a:latin typeface="Arial" panose="020B0604020202020204" pitchFamily="34" charset="0"/>
              <a:ea typeface="MS PGothic" panose="020B060007020508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pic>
        <p:nvPicPr>
          <p:cNvPr id="14" name="Picture 13">
            <a:extLst>
              <a:ext uri="{FF2B5EF4-FFF2-40B4-BE49-F238E27FC236}">
                <a16:creationId xmlns:a16="http://schemas.microsoft.com/office/drawing/2014/main" id="{3E55880D-3489-48AA-928A-815431F50AF6}"/>
              </a:ext>
            </a:extLst>
          </p:cNvPr>
          <p:cNvPicPr>
            <a:picLocks noChangeAspect="1"/>
          </p:cNvPicPr>
          <p:nvPr/>
        </p:nvPicPr>
        <p:blipFill>
          <a:blip r:embed="rId9"/>
          <a:stretch>
            <a:fillRect/>
          </a:stretch>
        </p:blipFill>
        <p:spPr>
          <a:xfrm>
            <a:off x="3276487" y="980994"/>
            <a:ext cx="2591026" cy="2223441"/>
          </a:xfrm>
          <a:prstGeom prst="rect">
            <a:avLst/>
          </a:prstGeom>
        </p:spPr>
      </p:pic>
      <p:sp>
        <p:nvSpPr>
          <p:cNvPr id="2" name="TextBox 1">
            <a:extLst>
              <a:ext uri="{FF2B5EF4-FFF2-40B4-BE49-F238E27FC236}">
                <a16:creationId xmlns:a16="http://schemas.microsoft.com/office/drawing/2014/main" id="{9C50DEC1-20D0-46D7-8B31-FCDA25E1867C}"/>
              </a:ext>
            </a:extLst>
          </p:cNvPr>
          <p:cNvSpPr txBox="1"/>
          <p:nvPr/>
        </p:nvSpPr>
        <p:spPr>
          <a:xfrm>
            <a:off x="1727434" y="4430485"/>
            <a:ext cx="6295313" cy="369332"/>
          </a:xfrm>
          <a:prstGeom prst="rect">
            <a:avLst/>
          </a:prstGeom>
          <a:noFill/>
        </p:spPr>
        <p:txBody>
          <a:bodyPr wrap="none" rtlCol="0">
            <a:spAutoFit/>
          </a:bodyPr>
          <a:lstStyle/>
          <a:p>
            <a:pPr lvl="0">
              <a:defRPr/>
            </a:pPr>
            <a:r>
              <a:rPr lang="en-US" dirty="0">
                <a:solidFill>
                  <a:prstClr val="black"/>
                </a:solidFill>
              </a:rPr>
              <a:t>© 2020 Ron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Benvenisti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hlinkClick r:id="rId10"/>
              </a:rPr>
              <a:t>ron@benvenisti.net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917-709-1228</a:t>
            </a:r>
          </a:p>
        </p:txBody>
      </p:sp>
    </p:spTree>
    <p:extLst>
      <p:ext uri="{BB962C8B-B14F-4D97-AF65-F5344CB8AC3E}">
        <p14:creationId xmlns:p14="http://schemas.microsoft.com/office/powerpoint/2010/main" val="2114003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p:cNvSpPr>
            <a:spLocks noChangeArrowheads="1"/>
          </p:cNvSpPr>
          <p:nvPr/>
        </p:nvSpPr>
        <p:spPr bwMode="auto">
          <a:xfrm>
            <a:off x="416151" y="1050827"/>
            <a:ext cx="8384278" cy="546128"/>
          </a:xfrm>
          <a:prstGeom prst="roundRect">
            <a:avLst>
              <a:gd name="adj" fmla="val 16667"/>
            </a:avLst>
          </a:prstGeom>
          <a:gradFill rotWithShape="1">
            <a:gsLst>
              <a:gs pos="0">
                <a:srgbClr val="84C225">
                  <a:alpha val="95000"/>
                </a:srgbClr>
              </a:gs>
              <a:gs pos="100000">
                <a:srgbClr val="CEE6AD"/>
              </a:gs>
            </a:gsLst>
            <a:lin ang="5400000" scaled="1"/>
          </a:gradFill>
          <a:ln w="9525">
            <a:noFill/>
            <a:round/>
            <a:headEnd/>
            <a:tailEnd/>
          </a:ln>
          <a:effectLst/>
        </p:spPr>
        <p:txBody>
          <a:bodyPr wrap="none" anchor="ctr"/>
          <a:lstStyle/>
          <a:p>
            <a:pPr algn="ctr" defTabSz="957263" fontAlgn="base">
              <a:spcBef>
                <a:spcPct val="0"/>
              </a:spcBef>
              <a:spcAft>
                <a:spcPct val="0"/>
              </a:spcAft>
            </a:pPr>
            <a:endParaRPr lang="en-US" sz="1600" b="1" dirty="0">
              <a:solidFill>
                <a:prstClr val="white"/>
              </a:solidFill>
              <a:latin typeface="Trebuchet MS" pitchFamily="34" charset="0"/>
              <a:cs typeface="Arial" charset="0"/>
            </a:endParaRPr>
          </a:p>
        </p:txBody>
      </p:sp>
      <p:sp>
        <p:nvSpPr>
          <p:cNvPr id="21" name="Text Box 8"/>
          <p:cNvSpPr txBox="1">
            <a:spLocks noChangeArrowheads="1"/>
          </p:cNvSpPr>
          <p:nvPr/>
        </p:nvSpPr>
        <p:spPr bwMode="auto">
          <a:xfrm>
            <a:off x="432006" y="1045532"/>
            <a:ext cx="2374899" cy="523220"/>
          </a:xfrm>
          <a:prstGeom prst="rect">
            <a:avLst/>
          </a:prstGeom>
          <a:noFill/>
          <a:ln w="6350">
            <a:noFill/>
            <a:miter lim="800000"/>
            <a:headEnd/>
            <a:tailEnd/>
          </a:ln>
          <a:effectLst/>
        </p:spPr>
        <p:txBody>
          <a:bodyPr wrap="square">
            <a:spAutoFit/>
          </a:bodyPr>
          <a:lstStyle/>
          <a:p>
            <a:pPr fontAlgn="base">
              <a:spcBef>
                <a:spcPct val="0"/>
              </a:spcBef>
              <a:spcAft>
                <a:spcPct val="0"/>
              </a:spcAft>
              <a:buFont typeface="Wingdings" pitchFamily="2" charset="2"/>
              <a:buNone/>
            </a:pPr>
            <a:r>
              <a:rPr lang="en-US" sz="1400" b="1" dirty="0">
                <a:solidFill>
                  <a:prstClr val="black"/>
                </a:solidFill>
                <a:cs typeface="Arial" charset="0"/>
              </a:rPr>
              <a:t>Governance, Risk &amp; Compliance (GRC)</a:t>
            </a:r>
          </a:p>
        </p:txBody>
      </p:sp>
      <p:sp>
        <p:nvSpPr>
          <p:cNvPr id="23" name="Title 32"/>
          <p:cNvSpPr>
            <a:spLocks noGrp="1"/>
          </p:cNvSpPr>
          <p:nvPr>
            <p:ph type="title"/>
          </p:nvPr>
        </p:nvSpPr>
        <p:spPr>
          <a:xfrm>
            <a:off x="542156" y="161486"/>
            <a:ext cx="8384278" cy="659008"/>
          </a:xfrm>
        </p:spPr>
        <p:txBody>
          <a:bodyPr/>
          <a:lstStyle/>
          <a:p>
            <a:r>
              <a:rPr lang="en-US" sz="4400" b="1" dirty="0">
                <a:latin typeface="+mj-lt"/>
              </a:rPr>
              <a:t>Risk Management Comprehension</a:t>
            </a:r>
          </a:p>
        </p:txBody>
      </p:sp>
      <p:sp>
        <p:nvSpPr>
          <p:cNvPr id="5" name="Slide Number Placeholder 4">
            <a:extLst>
              <a:ext uri="{FF2B5EF4-FFF2-40B4-BE49-F238E27FC236}">
                <a16:creationId xmlns:a16="http://schemas.microsoft.com/office/drawing/2014/main" id="{4C3CB8DA-242C-48D4-B19C-E2EFE32A22A5}"/>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6</a:t>
            </a:fld>
            <a:endParaRPr lang="en-US" dirty="0">
              <a:solidFill>
                <a:srgbClr val="BEDB40"/>
              </a:solidFill>
            </a:endParaRPr>
          </a:p>
        </p:txBody>
      </p:sp>
      <p:sp>
        <p:nvSpPr>
          <p:cNvPr id="24" name="Rectangle 23"/>
          <p:cNvSpPr/>
          <p:nvPr/>
        </p:nvSpPr>
        <p:spPr>
          <a:xfrm>
            <a:off x="76937" y="1761121"/>
            <a:ext cx="3932032" cy="45983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 indent="-171450">
              <a:lnSpc>
                <a:spcPts val="1700"/>
              </a:lnSpc>
              <a:buFont typeface="Arial" pitchFamily="34" charset="0"/>
              <a:buChar char="•"/>
            </a:pPr>
            <a:r>
              <a:rPr lang="en-US" sz="1600" b="1" dirty="0">
                <a:solidFill>
                  <a:prstClr val="black"/>
                </a:solidFill>
              </a:rPr>
              <a:t>Risk, IT Security, Compliance &amp; Privacy Regulatory Standards compliance</a:t>
            </a:r>
          </a:p>
          <a:p>
            <a:pPr marL="171450" indent="-171450">
              <a:lnSpc>
                <a:spcPts val="1700"/>
              </a:lnSpc>
              <a:buFont typeface="Arial" pitchFamily="34" charset="0"/>
              <a:buChar char="•"/>
            </a:pPr>
            <a:endParaRPr lang="en-US" sz="1600" b="1" dirty="0">
              <a:solidFill>
                <a:prstClr val="black"/>
              </a:solidFill>
            </a:endParaRPr>
          </a:p>
          <a:p>
            <a:pPr marL="511175" lvl="1" indent="-285750">
              <a:lnSpc>
                <a:spcPts val="1700"/>
              </a:lnSpc>
              <a:buFont typeface="Wingdings" panose="05000000000000000000" pitchFamily="2" charset="2"/>
              <a:buChar char="ü"/>
            </a:pPr>
            <a:r>
              <a:rPr lang="en-US" sz="1600" dirty="0">
                <a:solidFill>
                  <a:prstClr val="black"/>
                </a:solidFill>
              </a:rPr>
              <a:t>SOX 404, COBIT, PCI-DSS, ITIL V3, ISO </a:t>
            </a:r>
          </a:p>
          <a:p>
            <a:pPr marL="225425" lvl="1">
              <a:lnSpc>
                <a:spcPts val="1700"/>
              </a:lnSpc>
            </a:pPr>
            <a:r>
              <a:rPr lang="en-US" sz="1600" dirty="0">
                <a:solidFill>
                  <a:prstClr val="black"/>
                </a:solidFill>
              </a:rPr>
              <a:t>BCMS, HIPAA etc.</a:t>
            </a:r>
          </a:p>
          <a:p>
            <a:pPr marL="171450" indent="-171450">
              <a:lnSpc>
                <a:spcPts val="1700"/>
              </a:lnSpc>
              <a:buFont typeface="Arial" pitchFamily="34" charset="0"/>
              <a:buChar char="•"/>
            </a:pPr>
            <a:r>
              <a:rPr lang="en-US" sz="1600" b="1" dirty="0">
                <a:solidFill>
                  <a:prstClr val="black"/>
                </a:solidFill>
              </a:rPr>
              <a:t> Specialized risk-based services </a:t>
            </a:r>
          </a:p>
          <a:p>
            <a:pPr marL="171450" indent="-171450">
              <a:lnSpc>
                <a:spcPts val="1700"/>
              </a:lnSpc>
              <a:buFont typeface="Arial" pitchFamily="34" charset="0"/>
              <a:buChar char="•"/>
            </a:pPr>
            <a:r>
              <a:rPr lang="en-US" sz="1600" b="1" dirty="0">
                <a:solidFill>
                  <a:prstClr val="black"/>
                </a:solidFill>
              </a:rPr>
              <a:t>Assessment, remediation, baseline security</a:t>
            </a:r>
          </a:p>
          <a:p>
            <a:pPr marL="511175" lvl="1" indent="-285750" algn="l">
              <a:lnSpc>
                <a:spcPts val="1700"/>
              </a:lnSpc>
              <a:buFont typeface="Wingdings" panose="05000000000000000000" pitchFamily="2" charset="2"/>
              <a:buChar char="ü"/>
            </a:pPr>
            <a:r>
              <a:rPr lang="en-US" sz="1600" dirty="0">
                <a:solidFill>
                  <a:prstClr val="black"/>
                </a:solidFill>
              </a:rPr>
              <a:t>Data classification, baseline security</a:t>
            </a:r>
          </a:p>
          <a:p>
            <a:pPr marL="511175" lvl="1" indent="-285750" algn="l">
              <a:lnSpc>
                <a:spcPts val="1700"/>
              </a:lnSpc>
              <a:buFont typeface="Wingdings" panose="05000000000000000000" pitchFamily="2" charset="2"/>
              <a:buChar char="ü"/>
            </a:pPr>
            <a:r>
              <a:rPr lang="en-US" sz="1600" dirty="0">
                <a:solidFill>
                  <a:prstClr val="black"/>
                </a:solidFill>
              </a:rPr>
              <a:t>Information risk management</a:t>
            </a:r>
          </a:p>
          <a:p>
            <a:pPr marL="511175" lvl="1" indent="-285750" algn="l">
              <a:lnSpc>
                <a:spcPts val="1700"/>
              </a:lnSpc>
              <a:buFont typeface="Wingdings" panose="05000000000000000000" pitchFamily="2" charset="2"/>
              <a:buChar char="ü"/>
            </a:pPr>
            <a:r>
              <a:rPr lang="en-US" sz="1600" dirty="0">
                <a:solidFill>
                  <a:prstClr val="black"/>
                </a:solidFill>
              </a:rPr>
              <a:t>Technology , Network</a:t>
            </a:r>
          </a:p>
          <a:p>
            <a:pPr marL="511175" lvl="1" indent="-285750" algn="l">
              <a:lnSpc>
                <a:spcPts val="1700"/>
              </a:lnSpc>
              <a:buFont typeface="Wingdings" panose="05000000000000000000" pitchFamily="2" charset="2"/>
              <a:buChar char="ü"/>
            </a:pPr>
            <a:r>
              <a:rPr lang="en-US" sz="1600" dirty="0">
                <a:solidFill>
                  <a:prstClr val="black"/>
                </a:solidFill>
              </a:rPr>
              <a:t>Facility infrastructure security</a:t>
            </a:r>
          </a:p>
          <a:p>
            <a:pPr marL="511175" lvl="1" indent="-285750" algn="l">
              <a:lnSpc>
                <a:spcPts val="1700"/>
              </a:lnSpc>
              <a:buFont typeface="Wingdings" panose="05000000000000000000" pitchFamily="2" charset="2"/>
              <a:buChar char="ü"/>
            </a:pPr>
            <a:r>
              <a:rPr lang="en-US" sz="1600" dirty="0">
                <a:solidFill>
                  <a:prstClr val="black"/>
                </a:solidFill>
              </a:rPr>
              <a:t>Data Center Security Assessment </a:t>
            </a:r>
          </a:p>
          <a:p>
            <a:pPr marL="511175" lvl="1" indent="-285750" algn="l">
              <a:lnSpc>
                <a:spcPts val="1700"/>
              </a:lnSpc>
              <a:buFont typeface="Wingdings" panose="05000000000000000000" pitchFamily="2" charset="2"/>
              <a:buChar char="ü"/>
            </a:pPr>
            <a:r>
              <a:rPr lang="en-US" sz="1600" dirty="0">
                <a:solidFill>
                  <a:prstClr val="black"/>
                </a:solidFill>
              </a:rPr>
              <a:t>Vendor Risk Assessment </a:t>
            </a:r>
          </a:p>
          <a:p>
            <a:pPr marL="511175" lvl="1" indent="-285750" algn="l">
              <a:lnSpc>
                <a:spcPts val="1700"/>
              </a:lnSpc>
              <a:buFont typeface="Wingdings" panose="05000000000000000000" pitchFamily="2" charset="2"/>
              <a:buChar char="ü"/>
            </a:pPr>
            <a:r>
              <a:rPr lang="en-US" sz="1600" dirty="0">
                <a:solidFill>
                  <a:prstClr val="black"/>
                </a:solidFill>
              </a:rPr>
              <a:t>Third Party Assessments</a:t>
            </a:r>
          </a:p>
          <a:p>
            <a:pPr marL="511175" lvl="1" indent="-285750" algn="l">
              <a:lnSpc>
                <a:spcPts val="1700"/>
              </a:lnSpc>
              <a:buFont typeface="Wingdings" panose="05000000000000000000" pitchFamily="2" charset="2"/>
              <a:buChar char="ü"/>
            </a:pPr>
            <a:r>
              <a:rPr lang="en-US" sz="1600" dirty="0">
                <a:solidFill>
                  <a:prstClr val="black"/>
                </a:solidFill>
              </a:rPr>
              <a:t>IT Operational Risk Management</a:t>
            </a:r>
          </a:p>
          <a:p>
            <a:pPr marL="511175" lvl="1" indent="-285750" algn="l">
              <a:lnSpc>
                <a:spcPts val="1700"/>
              </a:lnSpc>
              <a:buFont typeface="Wingdings" panose="05000000000000000000" pitchFamily="2" charset="2"/>
              <a:buChar char="ü"/>
            </a:pPr>
            <a:r>
              <a:rPr lang="en-US" sz="1600" dirty="0">
                <a:solidFill>
                  <a:prstClr val="black"/>
                </a:solidFill>
              </a:rPr>
              <a:t>Privacy</a:t>
            </a:r>
          </a:p>
          <a:p>
            <a:pPr marL="511175" lvl="1" indent="-285750" algn="l">
              <a:lnSpc>
                <a:spcPts val="1700"/>
              </a:lnSpc>
              <a:buFont typeface="Wingdings" panose="05000000000000000000" pitchFamily="2" charset="2"/>
              <a:buChar char="ü"/>
            </a:pPr>
            <a:r>
              <a:rPr lang="en-US" sz="1600" dirty="0">
                <a:solidFill>
                  <a:prstClr val="black"/>
                </a:solidFill>
              </a:rPr>
              <a:t>Business Continuity and Disaster Recovery</a:t>
            </a:r>
          </a:p>
          <a:p>
            <a:pPr marL="511175" lvl="1" indent="-285750" algn="l">
              <a:lnSpc>
                <a:spcPts val="1700"/>
              </a:lnSpc>
              <a:buFont typeface="Wingdings" panose="05000000000000000000" pitchFamily="2" charset="2"/>
              <a:buChar char="ü"/>
            </a:pPr>
            <a:r>
              <a:rPr lang="en-US" sz="1600" dirty="0">
                <a:solidFill>
                  <a:prstClr val="black"/>
                </a:solidFill>
              </a:rPr>
              <a:t>Information Security Management Systems</a:t>
            </a:r>
          </a:p>
          <a:p>
            <a:pPr marL="171450" indent="-171450">
              <a:lnSpc>
                <a:spcPts val="1700"/>
              </a:lnSpc>
              <a:buFont typeface="Arial" pitchFamily="34" charset="0"/>
              <a:buChar char="•"/>
            </a:pPr>
            <a:r>
              <a:rPr lang="en-US" sz="1600" b="1" dirty="0">
                <a:solidFill>
                  <a:prstClr val="black"/>
                </a:solidFill>
              </a:rPr>
              <a:t>Partner Reselling &amp; Consulting</a:t>
            </a:r>
          </a:p>
        </p:txBody>
      </p:sp>
      <p:sp>
        <p:nvSpPr>
          <p:cNvPr id="26" name="Text Box 8"/>
          <p:cNvSpPr txBox="1">
            <a:spLocks noChangeArrowheads="1"/>
          </p:cNvSpPr>
          <p:nvPr/>
        </p:nvSpPr>
        <p:spPr bwMode="auto">
          <a:xfrm>
            <a:off x="3823085" y="1064495"/>
            <a:ext cx="2616348" cy="523220"/>
          </a:xfrm>
          <a:prstGeom prst="rect">
            <a:avLst/>
          </a:prstGeom>
          <a:noFill/>
          <a:ln w="6350">
            <a:noFill/>
            <a:miter lim="800000"/>
            <a:headEnd/>
            <a:tailEnd/>
          </a:ln>
          <a:effectLst/>
        </p:spPr>
        <p:txBody>
          <a:bodyPr wrap="square">
            <a:spAutoFit/>
          </a:bodyPr>
          <a:lstStyle/>
          <a:p>
            <a:pPr fontAlgn="base">
              <a:spcBef>
                <a:spcPct val="0"/>
              </a:spcBef>
              <a:spcAft>
                <a:spcPct val="0"/>
              </a:spcAft>
              <a:buFont typeface="Wingdings" pitchFamily="2" charset="2"/>
              <a:buNone/>
            </a:pPr>
            <a:r>
              <a:rPr lang="en-US" sz="1400" b="1" dirty="0">
                <a:solidFill>
                  <a:prstClr val="black"/>
                </a:solidFill>
                <a:cs typeface="Arial" charset="0"/>
              </a:rPr>
              <a:t>Identity &amp; Access Management (I&amp;AM)</a:t>
            </a:r>
          </a:p>
        </p:txBody>
      </p:sp>
      <p:sp>
        <p:nvSpPr>
          <p:cNvPr id="27" name="Text Box 17"/>
          <p:cNvSpPr txBox="1">
            <a:spLocks noChangeArrowheads="1"/>
          </p:cNvSpPr>
          <p:nvPr/>
        </p:nvSpPr>
        <p:spPr bwMode="auto">
          <a:xfrm>
            <a:off x="6605193" y="1028996"/>
            <a:ext cx="3214958" cy="523220"/>
          </a:xfrm>
          <a:prstGeom prst="rect">
            <a:avLst/>
          </a:prstGeom>
          <a:noFill/>
          <a:ln w="6350">
            <a:noFill/>
            <a:miter lim="800000"/>
            <a:headEnd/>
            <a:tailEnd/>
          </a:ln>
          <a:effectLst/>
        </p:spPr>
        <p:txBody>
          <a:bodyPr wrap="square">
            <a:spAutoFit/>
          </a:bodyPr>
          <a:lstStyle/>
          <a:p>
            <a:pPr fontAlgn="base">
              <a:spcBef>
                <a:spcPct val="0"/>
              </a:spcBef>
              <a:spcAft>
                <a:spcPct val="0"/>
              </a:spcAft>
              <a:buFont typeface="Wingdings" pitchFamily="2" charset="2"/>
              <a:buNone/>
            </a:pPr>
            <a:r>
              <a:rPr lang="en-US" sz="1400" b="1" dirty="0">
                <a:solidFill>
                  <a:prstClr val="black"/>
                </a:solidFill>
                <a:cs typeface="Arial" charset="0"/>
              </a:rPr>
              <a:t>Threat &amp; Vulnerability</a:t>
            </a:r>
          </a:p>
          <a:p>
            <a:pPr fontAlgn="base">
              <a:spcBef>
                <a:spcPct val="0"/>
              </a:spcBef>
              <a:spcAft>
                <a:spcPct val="0"/>
              </a:spcAft>
              <a:buFont typeface="Wingdings" pitchFamily="2" charset="2"/>
              <a:buNone/>
            </a:pPr>
            <a:r>
              <a:rPr lang="en-US" sz="1400" b="1" dirty="0">
                <a:solidFill>
                  <a:prstClr val="black"/>
                </a:solidFill>
                <a:cs typeface="Arial" charset="0"/>
              </a:rPr>
              <a:t>Management (T&amp;VM)</a:t>
            </a:r>
          </a:p>
        </p:txBody>
      </p:sp>
      <p:sp>
        <p:nvSpPr>
          <p:cNvPr id="28" name="AutoShape 51"/>
          <p:cNvSpPr>
            <a:spLocks noChangeArrowheads="1"/>
          </p:cNvSpPr>
          <p:nvPr/>
        </p:nvSpPr>
        <p:spPr bwMode="auto">
          <a:xfrm>
            <a:off x="3803218" y="2575211"/>
            <a:ext cx="2438400" cy="1553936"/>
          </a:xfrm>
          <a:prstGeom prst="rect">
            <a:avLst/>
          </a:prstGeom>
          <a:noFill/>
          <a:ln w="12700">
            <a:noFill/>
            <a:round/>
            <a:headEnd/>
            <a:tailEnd/>
          </a:ln>
          <a:effectLst/>
        </p:spPr>
        <p:txBody>
          <a:bodyPr lIns="45720" rIns="45720" anchor="t"/>
          <a:lstStyle/>
          <a:p>
            <a:pPr marL="171450" indent="-171450" fontAlgn="base">
              <a:spcBef>
                <a:spcPct val="0"/>
              </a:spcBef>
              <a:spcAft>
                <a:spcPct val="0"/>
              </a:spcAft>
              <a:buFont typeface="Arial" pitchFamily="34" charset="0"/>
              <a:buChar char="•"/>
            </a:pPr>
            <a:endParaRPr lang="en-US" sz="1200" dirty="0">
              <a:solidFill>
                <a:prstClr val="black"/>
              </a:solidFill>
              <a:ea typeface="Arial Unicode MS" pitchFamily="34" charset="-128"/>
              <a:cs typeface="Arial Unicode MS" pitchFamily="34" charset="-128"/>
            </a:endParaRPr>
          </a:p>
        </p:txBody>
      </p:sp>
      <p:sp>
        <p:nvSpPr>
          <p:cNvPr id="29" name="AutoShape 57"/>
          <p:cNvSpPr>
            <a:spLocks noChangeArrowheads="1"/>
          </p:cNvSpPr>
          <p:nvPr/>
        </p:nvSpPr>
        <p:spPr bwMode="auto">
          <a:xfrm>
            <a:off x="6288790" y="2575211"/>
            <a:ext cx="2667000" cy="1714500"/>
          </a:xfrm>
          <a:prstGeom prst="rect">
            <a:avLst/>
          </a:prstGeom>
          <a:noFill/>
          <a:ln w="12700">
            <a:noFill/>
            <a:round/>
            <a:headEnd/>
            <a:tailEnd/>
          </a:ln>
          <a:effectLst/>
        </p:spPr>
        <p:txBody>
          <a:bodyPr lIns="45720" rIns="45720" anchor="t"/>
          <a:lstStyle/>
          <a:p>
            <a:pPr defTabSz="957263" fontAlgn="base">
              <a:spcBef>
                <a:spcPct val="40000"/>
              </a:spcBef>
              <a:spcAft>
                <a:spcPct val="0"/>
              </a:spcAft>
            </a:pPr>
            <a:endParaRPr lang="en-US" sz="1100" dirty="0">
              <a:solidFill>
                <a:prstClr val="black"/>
              </a:solidFill>
              <a:ea typeface="Arial Unicode MS" pitchFamily="34" charset="-128"/>
              <a:cs typeface="Arial Unicode MS" pitchFamily="34" charset="-128"/>
            </a:endParaRPr>
          </a:p>
        </p:txBody>
      </p:sp>
      <p:sp>
        <p:nvSpPr>
          <p:cNvPr id="30" name="AutoShape 56"/>
          <p:cNvSpPr>
            <a:spLocks noChangeArrowheads="1"/>
          </p:cNvSpPr>
          <p:nvPr/>
        </p:nvSpPr>
        <p:spPr bwMode="auto">
          <a:xfrm>
            <a:off x="6288790" y="4452137"/>
            <a:ext cx="2590800" cy="742950"/>
          </a:xfrm>
          <a:prstGeom prst="rect">
            <a:avLst/>
          </a:prstGeom>
          <a:noFill/>
          <a:ln w="12700">
            <a:noFill/>
            <a:round/>
            <a:headEnd/>
            <a:tailEnd/>
          </a:ln>
          <a:effectLst/>
        </p:spPr>
        <p:txBody>
          <a:bodyPr lIns="45720" rIns="45720" anchor="t"/>
          <a:lstStyle/>
          <a:p>
            <a:pPr defTabSz="957263" fontAlgn="base">
              <a:spcBef>
                <a:spcPct val="40000"/>
              </a:spcBef>
              <a:spcAft>
                <a:spcPct val="0"/>
              </a:spcAft>
            </a:pPr>
            <a:endParaRPr lang="en-US" sz="1100" dirty="0">
              <a:solidFill>
                <a:prstClr val="black"/>
              </a:solidFill>
              <a:ea typeface="Arial Unicode MS" pitchFamily="34" charset="-128"/>
              <a:cs typeface="Arial Unicode MS" pitchFamily="34" charset="-128"/>
            </a:endParaRPr>
          </a:p>
        </p:txBody>
      </p:sp>
      <p:cxnSp>
        <p:nvCxnSpPr>
          <p:cNvPr id="31" name="Straight Connector 30"/>
          <p:cNvCxnSpPr/>
          <p:nvPr/>
        </p:nvCxnSpPr>
        <p:spPr>
          <a:xfrm>
            <a:off x="3803218" y="2474401"/>
            <a:ext cx="0" cy="3442008"/>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669614" y="2474401"/>
            <a:ext cx="0" cy="3442008"/>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3" name="AutoShape 54"/>
          <p:cNvSpPr>
            <a:spLocks noChangeArrowheads="1"/>
          </p:cNvSpPr>
          <p:nvPr/>
        </p:nvSpPr>
        <p:spPr bwMode="auto">
          <a:xfrm>
            <a:off x="3850391" y="793749"/>
            <a:ext cx="2779683" cy="3542755"/>
          </a:xfrm>
          <a:prstGeom prst="rect">
            <a:avLst/>
          </a:prstGeom>
          <a:noFill/>
          <a:ln w="12700">
            <a:noFill/>
            <a:round/>
            <a:headEnd/>
            <a:tailEnd/>
          </a:ln>
          <a:effectLst/>
        </p:spPr>
        <p:txBody>
          <a:bodyPr lIns="45720" rIns="45720" anchor="t"/>
          <a:lstStyle/>
          <a:p>
            <a:pPr marL="171450" indent="-171450" fontAlgn="base">
              <a:spcBef>
                <a:spcPts val="300"/>
              </a:spcBef>
              <a:spcAft>
                <a:spcPct val="0"/>
              </a:spcAft>
              <a:buFont typeface="Arial" pitchFamily="34" charset="0"/>
              <a:buChar char="•"/>
            </a:pPr>
            <a:endParaRPr lang="en-US" sz="1000" dirty="0">
              <a:solidFill>
                <a:prstClr val="black"/>
              </a:solidFill>
              <a:latin typeface="+mn-lt"/>
              <a:cs typeface="Arial" charset="0"/>
            </a:endParaRPr>
          </a:p>
          <a:p>
            <a:pPr marL="171450" indent="-171450" fontAlgn="base">
              <a:spcBef>
                <a:spcPts val="300"/>
              </a:spcBef>
              <a:spcAft>
                <a:spcPct val="0"/>
              </a:spcAft>
              <a:buFont typeface="Arial" pitchFamily="34" charset="0"/>
              <a:buChar char="•"/>
            </a:pPr>
            <a:endParaRPr lang="en-US" sz="1200" dirty="0">
              <a:solidFill>
                <a:prstClr val="black"/>
              </a:solidFill>
              <a:cs typeface="Arial" charset="0"/>
            </a:endParaRPr>
          </a:p>
          <a:p>
            <a:pPr marL="171450" indent="-171450" fontAlgn="base">
              <a:spcBef>
                <a:spcPts val="300"/>
              </a:spcBef>
              <a:spcAft>
                <a:spcPct val="0"/>
              </a:spcAft>
              <a:buFont typeface="Arial" pitchFamily="34" charset="0"/>
              <a:buChar char="•"/>
            </a:pPr>
            <a:endParaRPr lang="en-US" sz="1200" dirty="0">
              <a:solidFill>
                <a:prstClr val="black"/>
              </a:solidFill>
              <a:cs typeface="Arial" charset="0"/>
            </a:endParaRPr>
          </a:p>
          <a:p>
            <a:pPr marL="171450" indent="-171450" algn="l" fontAlgn="base">
              <a:spcBef>
                <a:spcPts val="300"/>
              </a:spcBef>
              <a:spcAft>
                <a:spcPct val="0"/>
              </a:spcAft>
              <a:buFont typeface="Arial" pitchFamily="34" charset="0"/>
              <a:buChar char="•"/>
            </a:pPr>
            <a:endParaRPr lang="en-US" sz="1200" dirty="0">
              <a:solidFill>
                <a:prstClr val="black"/>
              </a:solidFill>
              <a:cs typeface="Arial" charset="0"/>
            </a:endParaRPr>
          </a:p>
          <a:p>
            <a:pPr marL="285750" indent="-285750" algn="l">
              <a:spcBef>
                <a:spcPts val="0"/>
              </a:spcBef>
              <a:buFont typeface="Arial" panose="020B0604020202020204" pitchFamily="34" charset="0"/>
              <a:buChar char="•"/>
            </a:pPr>
            <a:r>
              <a:rPr lang="en-US" sz="1600" b="1" dirty="0">
                <a:solidFill>
                  <a:prstClr val="black"/>
                </a:solidFill>
                <a:latin typeface="Calibri" panose="020F0502020204030204" pitchFamily="34" charset="0"/>
                <a:cs typeface="Arial" charset="0"/>
              </a:rPr>
              <a:t>Product Engineering</a:t>
            </a:r>
          </a:p>
          <a:p>
            <a:pPr algn="l">
              <a:spcBef>
                <a:spcPts val="0"/>
              </a:spcBef>
            </a:pPr>
            <a:endParaRPr lang="en-US" sz="1600" b="1" dirty="0">
              <a:solidFill>
                <a:prstClr val="black"/>
              </a:solidFill>
              <a:latin typeface="Calibri" panose="020F0502020204030204" pitchFamily="34" charset="0"/>
              <a:cs typeface="Arial" charset="0"/>
            </a:endParaRPr>
          </a:p>
          <a:p>
            <a:pPr marL="285750" indent="-285750">
              <a:spcBef>
                <a:spcPts val="0"/>
              </a:spcBef>
              <a:buFont typeface="Wingdings" panose="05000000000000000000" pitchFamily="2" charset="2"/>
              <a:buChar char="ü"/>
            </a:pPr>
            <a:r>
              <a:rPr lang="en-US" sz="1600" dirty="0">
                <a:solidFill>
                  <a:prstClr val="black"/>
                </a:solidFill>
                <a:latin typeface="Calibri" panose="020F0502020204030204" pitchFamily="34" charset="0"/>
                <a:cs typeface="Arial" charset="0"/>
              </a:rPr>
              <a:t>Support all phases of Product Engineering Lifecycle</a:t>
            </a:r>
          </a:p>
          <a:p>
            <a:pPr marL="171450" indent="-171450">
              <a:spcBef>
                <a:spcPts val="0"/>
              </a:spcBef>
              <a:buFont typeface="Arial" pitchFamily="34" charset="0"/>
              <a:buChar char="•"/>
            </a:pPr>
            <a:r>
              <a:rPr lang="en-US" sz="1600" b="1" dirty="0">
                <a:solidFill>
                  <a:prstClr val="black"/>
                </a:solidFill>
                <a:latin typeface="Calibri" panose="020F0502020204030204" pitchFamily="34" charset="0"/>
                <a:cs typeface="Arial" charset="0"/>
              </a:rPr>
              <a:t>Solution &amp; Integration</a:t>
            </a:r>
          </a:p>
          <a:p>
            <a:pPr marL="285750" indent="-285750">
              <a:spcBef>
                <a:spcPts val="0"/>
              </a:spcBef>
              <a:buFont typeface="Wingdings" panose="05000000000000000000" pitchFamily="2" charset="2"/>
              <a:buChar char="ü"/>
            </a:pPr>
            <a:r>
              <a:rPr lang="en-US" sz="1600" dirty="0">
                <a:solidFill>
                  <a:prstClr val="black"/>
                </a:solidFill>
                <a:latin typeface="Calibri" panose="020F0502020204030204" pitchFamily="34" charset="0"/>
                <a:cs typeface="Arial" charset="0"/>
              </a:rPr>
              <a:t>Making applications Identity-aware</a:t>
            </a:r>
          </a:p>
          <a:p>
            <a:pPr marL="285750" indent="-285750">
              <a:spcBef>
                <a:spcPts val="0"/>
              </a:spcBef>
              <a:buFont typeface="Wingdings" panose="05000000000000000000" pitchFamily="2" charset="2"/>
              <a:buChar char="ü"/>
            </a:pPr>
            <a:r>
              <a:rPr lang="en-US" sz="1600" dirty="0">
                <a:solidFill>
                  <a:prstClr val="black"/>
                </a:solidFill>
                <a:latin typeface="Calibri" panose="020F0502020204030204" pitchFamily="34" charset="0"/>
                <a:cs typeface="Arial" charset="0"/>
              </a:rPr>
              <a:t>Development of SSO provisioning and Federation connectors</a:t>
            </a:r>
          </a:p>
          <a:p>
            <a:pPr marL="171450" indent="-171450">
              <a:spcBef>
                <a:spcPts val="0"/>
              </a:spcBef>
              <a:buFont typeface="Arial" pitchFamily="34" charset="0"/>
              <a:buChar char="•"/>
            </a:pPr>
            <a:r>
              <a:rPr lang="en-US" sz="1600" b="1" dirty="0">
                <a:solidFill>
                  <a:prstClr val="black"/>
                </a:solidFill>
                <a:latin typeface="Calibri" panose="020F0502020204030204" pitchFamily="34" charset="0"/>
                <a:cs typeface="Arial" charset="0"/>
              </a:rPr>
              <a:t>Professional Services</a:t>
            </a:r>
          </a:p>
          <a:p>
            <a:pPr marL="285750" indent="-285750">
              <a:spcBef>
                <a:spcPts val="0"/>
              </a:spcBef>
              <a:buFont typeface="Wingdings" panose="05000000000000000000" pitchFamily="2" charset="2"/>
              <a:buChar char="ü"/>
            </a:pPr>
            <a:r>
              <a:rPr lang="en-US" sz="1600" dirty="0">
                <a:solidFill>
                  <a:prstClr val="black"/>
                </a:solidFill>
                <a:latin typeface="Calibri" panose="020F0502020204030204" pitchFamily="34" charset="0"/>
                <a:cs typeface="Arial" charset="0"/>
              </a:rPr>
              <a:t>End-to-end enterprise architecture planning</a:t>
            </a:r>
          </a:p>
          <a:p>
            <a:pPr marL="285750" indent="-285750">
              <a:spcBef>
                <a:spcPts val="0"/>
              </a:spcBef>
              <a:buFont typeface="Wingdings" panose="05000000000000000000" pitchFamily="2" charset="2"/>
              <a:buChar char="ü"/>
            </a:pPr>
            <a:r>
              <a:rPr lang="en-US" sz="1600" dirty="0">
                <a:solidFill>
                  <a:prstClr val="black"/>
                </a:solidFill>
                <a:latin typeface="Calibri" panose="020F0502020204030204" pitchFamily="34" charset="0"/>
                <a:cs typeface="Arial" charset="0"/>
              </a:rPr>
              <a:t>Enterprise IAM/Federation solutions</a:t>
            </a:r>
          </a:p>
          <a:p>
            <a:pPr marL="285750" indent="-285750">
              <a:spcBef>
                <a:spcPts val="0"/>
              </a:spcBef>
              <a:buFont typeface="Wingdings" panose="05000000000000000000" pitchFamily="2" charset="2"/>
              <a:buChar char="ü"/>
            </a:pPr>
            <a:r>
              <a:rPr lang="en-US" sz="1600" dirty="0">
                <a:solidFill>
                  <a:prstClr val="black"/>
                </a:solidFill>
                <a:latin typeface="Calibri" panose="020F0502020204030204" pitchFamily="34" charset="0"/>
                <a:cs typeface="Arial" charset="0"/>
              </a:rPr>
              <a:t>Federation solutions for SaaS/cloud apps</a:t>
            </a:r>
          </a:p>
          <a:p>
            <a:pPr marL="285750" indent="-285750">
              <a:spcBef>
                <a:spcPts val="0"/>
              </a:spcBef>
              <a:buFont typeface="Wingdings" panose="05000000000000000000" pitchFamily="2" charset="2"/>
              <a:buChar char="ü"/>
            </a:pPr>
            <a:r>
              <a:rPr lang="en-US" sz="1600" b="1" dirty="0">
                <a:solidFill>
                  <a:prstClr val="black"/>
                </a:solidFill>
                <a:latin typeface="Calibri" panose="020F0502020204030204" pitchFamily="34" charset="0"/>
                <a:ea typeface="Arial Unicode MS" pitchFamily="34" charset="-128"/>
                <a:cs typeface="Arial"/>
              </a:rPr>
              <a:t>Security Awareness Training</a:t>
            </a:r>
          </a:p>
          <a:p>
            <a:pPr marL="171450" indent="-171450" fontAlgn="base">
              <a:spcBef>
                <a:spcPts val="300"/>
              </a:spcBef>
              <a:spcAft>
                <a:spcPct val="0"/>
              </a:spcAft>
              <a:buFont typeface="Arial" pitchFamily="34" charset="0"/>
              <a:buChar char="•"/>
            </a:pPr>
            <a:endParaRPr lang="en-US" sz="1600" dirty="0">
              <a:solidFill>
                <a:prstClr val="black"/>
              </a:solidFill>
              <a:cs typeface="Arial" charset="0"/>
            </a:endParaRPr>
          </a:p>
          <a:p>
            <a:pPr marL="171450" indent="-171450">
              <a:spcBef>
                <a:spcPts val="300"/>
              </a:spcBef>
              <a:buFont typeface="Arial" pitchFamily="34" charset="0"/>
              <a:buChar char="•"/>
            </a:pPr>
            <a:endParaRPr lang="en-US" sz="1200" dirty="0">
              <a:solidFill>
                <a:prstClr val="black"/>
              </a:solidFill>
              <a:cs typeface="Arial" charset="0"/>
            </a:endParaRPr>
          </a:p>
        </p:txBody>
      </p:sp>
      <p:sp>
        <p:nvSpPr>
          <p:cNvPr id="34" name="AutoShape 54"/>
          <p:cNvSpPr>
            <a:spLocks noChangeArrowheads="1"/>
          </p:cNvSpPr>
          <p:nvPr/>
        </p:nvSpPr>
        <p:spPr bwMode="auto">
          <a:xfrm>
            <a:off x="268231" y="2601458"/>
            <a:ext cx="2552699" cy="3702942"/>
          </a:xfrm>
          <a:prstGeom prst="rect">
            <a:avLst/>
          </a:prstGeom>
          <a:noFill/>
          <a:ln w="12700">
            <a:noFill/>
            <a:round/>
            <a:headEnd/>
            <a:tailEnd/>
          </a:ln>
          <a:effectLst/>
        </p:spPr>
        <p:txBody>
          <a:bodyPr lIns="45720" rIns="45720" anchor="t"/>
          <a:lstStyle/>
          <a:p>
            <a:endParaRPr lang="en-US" sz="1200" b="1" dirty="0">
              <a:solidFill>
                <a:prstClr val="black"/>
              </a:solidFill>
              <a:cs typeface="Arial" charset="0"/>
            </a:endParaRPr>
          </a:p>
        </p:txBody>
      </p:sp>
      <p:sp>
        <p:nvSpPr>
          <p:cNvPr id="35" name="AutoShape 54"/>
          <p:cNvSpPr>
            <a:spLocks noChangeArrowheads="1"/>
          </p:cNvSpPr>
          <p:nvPr/>
        </p:nvSpPr>
        <p:spPr bwMode="auto">
          <a:xfrm>
            <a:off x="5771755" y="2663878"/>
            <a:ext cx="3154679" cy="3187065"/>
          </a:xfrm>
          <a:prstGeom prst="rect">
            <a:avLst/>
          </a:prstGeom>
          <a:noFill/>
          <a:ln w="12700">
            <a:noFill/>
            <a:round/>
            <a:headEnd/>
            <a:tailEnd/>
          </a:ln>
          <a:effectLst/>
        </p:spPr>
        <p:txBody>
          <a:bodyPr lIns="45720" rIns="45720" anchor="t"/>
          <a:lstStyle/>
          <a:p>
            <a:pPr marL="171450" indent="-171450" fontAlgn="base">
              <a:spcBef>
                <a:spcPct val="0"/>
              </a:spcBef>
              <a:spcAft>
                <a:spcPct val="0"/>
              </a:spcAft>
              <a:buFont typeface="Arial" pitchFamily="34" charset="0"/>
              <a:buChar char="•"/>
            </a:pPr>
            <a:endParaRPr lang="en-US" sz="1000" dirty="0">
              <a:solidFill>
                <a:prstClr val="black"/>
              </a:solidFill>
            </a:endParaRPr>
          </a:p>
        </p:txBody>
      </p:sp>
      <p:sp>
        <p:nvSpPr>
          <p:cNvPr id="38" name="AutoShape 54"/>
          <p:cNvSpPr>
            <a:spLocks noChangeArrowheads="1"/>
          </p:cNvSpPr>
          <p:nvPr/>
        </p:nvSpPr>
        <p:spPr bwMode="auto">
          <a:xfrm>
            <a:off x="6677246" y="1635016"/>
            <a:ext cx="2430900" cy="2970203"/>
          </a:xfrm>
          <a:prstGeom prst="rect">
            <a:avLst/>
          </a:prstGeom>
          <a:noFill/>
          <a:ln w="12700">
            <a:noFill/>
            <a:round/>
            <a:headEnd/>
            <a:tailEnd/>
          </a:ln>
          <a:effectLst/>
        </p:spPr>
        <p:txBody>
          <a:bodyPr lIns="45720" rIns="45720" anchor="t"/>
          <a:lstStyle/>
          <a:p>
            <a:pPr marL="285750" indent="-285750">
              <a:spcBef>
                <a:spcPts val="300"/>
              </a:spcBef>
              <a:buFont typeface="Arial" panose="020B0604020202020204" pitchFamily="34" charset="0"/>
              <a:buChar char="•"/>
            </a:pPr>
            <a:r>
              <a:rPr lang="en-US" sz="1600" b="1" dirty="0">
                <a:solidFill>
                  <a:prstClr val="black"/>
                </a:solidFill>
                <a:latin typeface="Calibri" panose="020F0502020204030204" pitchFamily="34" charset="0"/>
                <a:cs typeface="Arial" charset="0"/>
              </a:rPr>
              <a:t>Web &amp; Internet Application Security </a:t>
            </a:r>
          </a:p>
          <a:p>
            <a:pPr marL="285750" indent="-285750">
              <a:spcBef>
                <a:spcPts val="300"/>
              </a:spcBef>
              <a:buFont typeface="Wingdings" panose="05000000000000000000" pitchFamily="2" charset="2"/>
              <a:buChar char="ü"/>
            </a:pPr>
            <a:r>
              <a:rPr lang="en-US" sz="1600" dirty="0" err="1">
                <a:solidFill>
                  <a:prstClr val="black"/>
                </a:solidFill>
                <a:latin typeface="Calibri" panose="020F0502020204030204" pitchFamily="34" charset="0"/>
                <a:cs typeface="Arial" charset="0"/>
              </a:rPr>
              <a:t>Vulnerabilty</a:t>
            </a:r>
            <a:r>
              <a:rPr lang="en-US" sz="1600" dirty="0">
                <a:solidFill>
                  <a:prstClr val="black"/>
                </a:solidFill>
                <a:latin typeface="Calibri" panose="020F0502020204030204" pitchFamily="34" charset="0"/>
                <a:cs typeface="Arial" charset="0"/>
              </a:rPr>
              <a:t>  Assessment  &amp; Pen Testing </a:t>
            </a:r>
          </a:p>
          <a:p>
            <a:pPr marL="285750" indent="-285750">
              <a:spcBef>
                <a:spcPts val="300"/>
              </a:spcBef>
              <a:buFont typeface="Wingdings" panose="05000000000000000000" pitchFamily="2" charset="2"/>
              <a:buChar char="ü"/>
            </a:pPr>
            <a:r>
              <a:rPr lang="en-US" sz="1600" dirty="0">
                <a:solidFill>
                  <a:prstClr val="black"/>
                </a:solidFill>
                <a:latin typeface="Calibri" panose="020F0502020204030204" pitchFamily="34" charset="0"/>
                <a:cs typeface="Arial" charset="0"/>
              </a:rPr>
              <a:t>Host/Network/Wireless Patch Management</a:t>
            </a:r>
          </a:p>
          <a:p>
            <a:pPr marL="285750" indent="-285750">
              <a:spcBef>
                <a:spcPts val="300"/>
              </a:spcBef>
              <a:buFont typeface="Wingdings" panose="05000000000000000000" pitchFamily="2" charset="2"/>
              <a:buChar char="ü"/>
            </a:pPr>
            <a:r>
              <a:rPr lang="en-US" sz="1600" dirty="0">
                <a:solidFill>
                  <a:prstClr val="black"/>
                </a:solidFill>
                <a:latin typeface="Calibri" panose="020F0502020204030204" pitchFamily="34" charset="0"/>
                <a:cs typeface="Arial" charset="0"/>
              </a:rPr>
              <a:t>Mobile</a:t>
            </a:r>
          </a:p>
          <a:p>
            <a:pPr marL="285750" indent="-285750">
              <a:spcBef>
                <a:spcPts val="300"/>
              </a:spcBef>
              <a:buFont typeface="Wingdings" panose="05000000000000000000" pitchFamily="2" charset="2"/>
              <a:buChar char="ü"/>
            </a:pPr>
            <a:r>
              <a:rPr lang="en-US" sz="1600" dirty="0">
                <a:solidFill>
                  <a:prstClr val="black"/>
                </a:solidFill>
                <a:latin typeface="Calibri" panose="020F0502020204030204" pitchFamily="34" charset="0"/>
                <a:cs typeface="Arial" charset="0"/>
              </a:rPr>
              <a:t>Cloud </a:t>
            </a:r>
          </a:p>
          <a:p>
            <a:pPr marL="285750" indent="-285750">
              <a:spcBef>
                <a:spcPts val="300"/>
              </a:spcBef>
              <a:buFont typeface="Wingdings" panose="05000000000000000000" pitchFamily="2" charset="2"/>
              <a:buChar char="ü"/>
            </a:pPr>
            <a:r>
              <a:rPr lang="en-US" sz="1600" dirty="0">
                <a:solidFill>
                  <a:prstClr val="black"/>
                </a:solidFill>
                <a:latin typeface="Calibri" panose="020F0502020204030204" pitchFamily="34" charset="0"/>
                <a:cs typeface="Arial" charset="0"/>
              </a:rPr>
              <a:t>Configuration</a:t>
            </a:r>
          </a:p>
          <a:p>
            <a:pPr marL="285750" indent="-285750">
              <a:spcBef>
                <a:spcPts val="300"/>
              </a:spcBef>
              <a:buFont typeface="Wingdings" panose="05000000000000000000" pitchFamily="2" charset="2"/>
              <a:buChar char="ü"/>
            </a:pPr>
            <a:r>
              <a:rPr lang="en-US" sz="1600" dirty="0">
                <a:solidFill>
                  <a:prstClr val="black"/>
                </a:solidFill>
                <a:latin typeface="Calibri" panose="020F0502020204030204" pitchFamily="34" charset="0"/>
                <a:cs typeface="Arial" charset="0"/>
              </a:rPr>
              <a:t>Infrastructure Design </a:t>
            </a:r>
          </a:p>
          <a:p>
            <a:pPr marL="285750" indent="-285750">
              <a:spcBef>
                <a:spcPts val="300"/>
              </a:spcBef>
              <a:buFont typeface="Wingdings" panose="05000000000000000000" pitchFamily="2" charset="2"/>
              <a:buChar char="ü"/>
            </a:pPr>
            <a:r>
              <a:rPr lang="en-US" sz="1600" dirty="0">
                <a:solidFill>
                  <a:prstClr val="black"/>
                </a:solidFill>
                <a:latin typeface="Calibri" panose="020F0502020204030204" pitchFamily="34" charset="0"/>
                <a:cs typeface="Arial" charset="0"/>
              </a:rPr>
              <a:t>VOIP/ SIP Testing </a:t>
            </a:r>
          </a:p>
          <a:p>
            <a:pPr marL="285750" indent="-285750">
              <a:spcBef>
                <a:spcPts val="300"/>
              </a:spcBef>
              <a:buFont typeface="Wingdings" panose="05000000000000000000" pitchFamily="2" charset="2"/>
              <a:buChar char="ü"/>
            </a:pPr>
            <a:r>
              <a:rPr lang="en-US" sz="1600" dirty="0">
                <a:solidFill>
                  <a:prstClr val="black"/>
                </a:solidFill>
                <a:latin typeface="Calibri" panose="020F0502020204030204" pitchFamily="34" charset="0"/>
                <a:cs typeface="Arial" charset="0"/>
              </a:rPr>
              <a:t>VPN Authentication &amp; Encryption Services</a:t>
            </a:r>
          </a:p>
          <a:p>
            <a:pPr marL="285750" indent="-285750">
              <a:spcBef>
                <a:spcPts val="300"/>
              </a:spcBef>
              <a:buFont typeface="Wingdings" panose="05000000000000000000" pitchFamily="2" charset="2"/>
              <a:buChar char="ü"/>
            </a:pPr>
            <a:r>
              <a:rPr lang="en-US" sz="1600" dirty="0">
                <a:solidFill>
                  <a:prstClr val="black"/>
                </a:solidFill>
                <a:latin typeface="Calibri" panose="020F0502020204030204" pitchFamily="34" charset="0"/>
                <a:cs typeface="Arial" charset="0"/>
              </a:rPr>
              <a:t>2 Factor Authentication</a:t>
            </a:r>
          </a:p>
          <a:p>
            <a:pPr marL="285750" indent="-285750">
              <a:spcBef>
                <a:spcPts val="300"/>
              </a:spcBef>
              <a:buFont typeface="Wingdings" panose="05000000000000000000" pitchFamily="2" charset="2"/>
              <a:buChar char="ü"/>
            </a:pPr>
            <a:r>
              <a:rPr lang="en-US" sz="1600" dirty="0">
                <a:solidFill>
                  <a:prstClr val="black"/>
                </a:solidFill>
                <a:latin typeface="Calibri" panose="020F0502020204030204" pitchFamily="34" charset="0"/>
                <a:cs typeface="Arial" charset="0"/>
              </a:rPr>
              <a:t>Endpoint Protection</a:t>
            </a:r>
          </a:p>
          <a:p>
            <a:pPr marL="171450" indent="-171450">
              <a:spcBef>
                <a:spcPts val="300"/>
              </a:spcBef>
              <a:buFont typeface="Arial" pitchFamily="34" charset="0"/>
              <a:buChar char="•"/>
            </a:pPr>
            <a:r>
              <a:rPr lang="en-US" sz="1600" dirty="0">
                <a:solidFill>
                  <a:prstClr val="black"/>
                </a:solidFill>
                <a:latin typeface="Calibri" panose="020F0502020204030204" pitchFamily="34" charset="0"/>
                <a:cs typeface="Arial" charset="0"/>
              </a:rPr>
              <a:t>Code Review</a:t>
            </a:r>
          </a:p>
          <a:p>
            <a:pPr marL="171450" indent="-171450" fontAlgn="base">
              <a:spcBef>
                <a:spcPts val="300"/>
              </a:spcBef>
              <a:spcAft>
                <a:spcPct val="0"/>
              </a:spcAft>
              <a:buFont typeface="Arial" pitchFamily="34" charset="0"/>
              <a:buChar char="•"/>
            </a:pPr>
            <a:endParaRPr lang="en-US" sz="1200" dirty="0">
              <a:solidFill>
                <a:prstClr val="black"/>
              </a:solidFill>
              <a:cs typeface="Arial" charset="0"/>
            </a:endParaRPr>
          </a:p>
          <a:p>
            <a:pPr marL="171450" indent="-171450" fontAlgn="base">
              <a:spcBef>
                <a:spcPts val="300"/>
              </a:spcBef>
              <a:spcAft>
                <a:spcPct val="0"/>
              </a:spcAft>
              <a:buFont typeface="Arial" pitchFamily="34" charset="0"/>
              <a:buChar char="•"/>
            </a:pPr>
            <a:endParaRPr lang="en-US" sz="1200" dirty="0">
              <a:solidFill>
                <a:prstClr val="black"/>
              </a:solidFill>
              <a:cs typeface="Arial" charset="0"/>
            </a:endParaRPr>
          </a:p>
          <a:p>
            <a:pPr marL="171450" indent="-171450" fontAlgn="base">
              <a:spcBef>
                <a:spcPts val="300"/>
              </a:spcBef>
              <a:spcAft>
                <a:spcPct val="0"/>
              </a:spcAft>
              <a:buFont typeface="Arial" pitchFamily="34" charset="0"/>
              <a:buChar char="•"/>
            </a:pPr>
            <a:endParaRPr lang="en-US" sz="1200" dirty="0">
              <a:solidFill>
                <a:prstClr val="black"/>
              </a:solidFill>
              <a:ea typeface="Arial Unicode MS" pitchFamily="34" charset="-128"/>
              <a:cs typeface="Arial Unicode MS" pitchFamily="34" charset="-128"/>
            </a:endParaRPr>
          </a:p>
        </p:txBody>
      </p:sp>
      <p:sp>
        <p:nvSpPr>
          <p:cNvPr id="39" name="TextBox 38">
            <a:extLst>
              <a:ext uri="{FF2B5EF4-FFF2-40B4-BE49-F238E27FC236}">
                <a16:creationId xmlns:a16="http://schemas.microsoft.com/office/drawing/2014/main" id="{CD53C682-D1E5-41F2-99AA-9E4633B7BED0}"/>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3505344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BD0B1-6DB0-46C5-89CF-4E30E02B1BC3}"/>
              </a:ext>
            </a:extLst>
          </p:cNvPr>
          <p:cNvSpPr>
            <a:spLocks noGrp="1"/>
          </p:cNvSpPr>
          <p:nvPr>
            <p:ph type="title"/>
          </p:nvPr>
        </p:nvSpPr>
        <p:spPr>
          <a:xfrm>
            <a:off x="-836578" y="115012"/>
            <a:ext cx="9819464" cy="700087"/>
          </a:xfrm>
        </p:spPr>
        <p:txBody>
          <a:bodyPr/>
          <a:lstStyle/>
          <a:p>
            <a:r>
              <a:rPr lang="en-US" sz="3600" b="1" dirty="0">
                <a:latin typeface="+mj-lt"/>
              </a:rPr>
              <a:t>From Risk Management to Cyber Compliance</a:t>
            </a:r>
          </a:p>
        </p:txBody>
      </p:sp>
      <p:sp>
        <p:nvSpPr>
          <p:cNvPr id="5" name="Slide Number Placeholder 4">
            <a:extLst>
              <a:ext uri="{FF2B5EF4-FFF2-40B4-BE49-F238E27FC236}">
                <a16:creationId xmlns:a16="http://schemas.microsoft.com/office/drawing/2014/main" id="{767E7740-BE39-4258-8673-BF1FE5D94AAA}"/>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7</a:t>
            </a:fld>
            <a:endParaRPr lang="en-US" dirty="0">
              <a:solidFill>
                <a:srgbClr val="BEDB40"/>
              </a:solidFill>
            </a:endParaRPr>
          </a:p>
        </p:txBody>
      </p:sp>
      <p:pic>
        <p:nvPicPr>
          <p:cNvPr id="7" name="Content Placeholder 6">
            <a:extLst>
              <a:ext uri="{FF2B5EF4-FFF2-40B4-BE49-F238E27FC236}">
                <a16:creationId xmlns:a16="http://schemas.microsoft.com/office/drawing/2014/main" id="{BB3F004C-9B41-4E8A-8C0C-868DDEAEAB5F}"/>
              </a:ext>
            </a:extLst>
          </p:cNvPr>
          <p:cNvPicPr>
            <a:picLocks noGrp="1" noChangeAspect="1"/>
          </p:cNvPicPr>
          <p:nvPr>
            <p:ph idx="4294967295"/>
          </p:nvPr>
        </p:nvPicPr>
        <p:blipFill>
          <a:blip r:embed="rId3"/>
          <a:stretch>
            <a:fillRect/>
          </a:stretch>
        </p:blipFill>
        <p:spPr>
          <a:xfrm>
            <a:off x="0" y="1282700"/>
            <a:ext cx="8913813" cy="5246688"/>
          </a:xfrm>
          <a:prstGeom prst="rect">
            <a:avLst/>
          </a:prstGeom>
        </p:spPr>
      </p:pic>
      <p:sp>
        <p:nvSpPr>
          <p:cNvPr id="6" name="TextBox 5">
            <a:extLst>
              <a:ext uri="{FF2B5EF4-FFF2-40B4-BE49-F238E27FC236}">
                <a16:creationId xmlns:a16="http://schemas.microsoft.com/office/drawing/2014/main" id="{FBD77823-4099-4EAD-A0AE-791C7997F1C3}"/>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1437860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3391" y="150813"/>
            <a:ext cx="5562600" cy="700087"/>
          </a:xfrm>
        </p:spPr>
        <p:txBody>
          <a:bodyPr/>
          <a:lstStyle/>
          <a:p>
            <a:r>
              <a:rPr lang="en-US" sz="4400" b="1" dirty="0">
                <a:latin typeface="+mj-lt"/>
              </a:rPr>
              <a:t>TVA vs. TVA</a:t>
            </a:r>
          </a:p>
        </p:txBody>
      </p:sp>
      <p:sp>
        <p:nvSpPr>
          <p:cNvPr id="5" name="Slide Number Placeholder 4"/>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8</a:t>
            </a:fld>
            <a:endParaRPr lang="en-US" dirty="0">
              <a:solidFill>
                <a:srgbClr val="BEDB40"/>
              </a:solidFill>
            </a:endParaRPr>
          </a:p>
        </p:txBody>
      </p:sp>
      <p:sp>
        <p:nvSpPr>
          <p:cNvPr id="8" name="Rectangle 7"/>
          <p:cNvSpPr/>
          <p:nvPr/>
        </p:nvSpPr>
        <p:spPr>
          <a:xfrm>
            <a:off x="504496" y="1139998"/>
            <a:ext cx="8012857" cy="4888518"/>
          </a:xfrm>
          <a:prstGeom prst="rect">
            <a:avLst/>
          </a:prstGeom>
        </p:spPr>
        <p:txBody>
          <a:bodyPr wrap="square">
            <a:spAutoFit/>
          </a:bodyPr>
          <a:lstStyle/>
          <a:p>
            <a:pPr marL="342900" indent="-342900">
              <a:lnSpc>
                <a:spcPts val="2200"/>
              </a:lnSpc>
              <a:buClr>
                <a:srgbClr val="FF0000"/>
              </a:buClr>
              <a:buSzPct val="113000"/>
              <a:buFont typeface="Arial" panose="020B0604020202020204" pitchFamily="34" charset="0"/>
              <a:buChar char="•"/>
            </a:pPr>
            <a:r>
              <a:rPr lang="en-US" sz="2300" dirty="0">
                <a:latin typeface="Myriad Pro"/>
              </a:rPr>
              <a:t>Conventional </a:t>
            </a:r>
            <a:r>
              <a:rPr lang="en-US" sz="2300" b="1" dirty="0">
                <a:solidFill>
                  <a:srgbClr val="FF0000"/>
                </a:solidFill>
                <a:latin typeface="Myriad Pro"/>
              </a:rPr>
              <a:t>Threat &amp; Vulnerability Analysis </a:t>
            </a:r>
            <a:r>
              <a:rPr lang="en-US" sz="2300" dirty="0">
                <a:latin typeface="Myriad Pro"/>
              </a:rPr>
              <a:t>p</a:t>
            </a:r>
            <a:r>
              <a:rPr lang="en-US" sz="2400" dirty="0">
                <a:latin typeface="Myriad Pro"/>
              </a:rPr>
              <a:t>rovides only reports or a dashboard where you must perform the data aggregation and configure them into custom reports to address C-level concerns and manually create runbooks for the technical staff. </a:t>
            </a:r>
            <a:br>
              <a:rPr lang="en-US" sz="2300" dirty="0">
                <a:latin typeface="Myriad Pro"/>
              </a:rPr>
            </a:br>
            <a:endParaRPr lang="en-US" sz="2300" dirty="0">
              <a:latin typeface="Myriad Pro"/>
            </a:endParaRPr>
          </a:p>
          <a:p>
            <a:pPr marL="342900" indent="-342900">
              <a:lnSpc>
                <a:spcPts val="2200"/>
              </a:lnSpc>
              <a:buClr>
                <a:srgbClr val="FF0000"/>
              </a:buClr>
              <a:buSzPct val="113000"/>
              <a:buFont typeface="Arial" panose="020B0604020202020204" pitchFamily="34" charset="0"/>
              <a:buChar char="•"/>
            </a:pPr>
            <a:r>
              <a:rPr lang="en-US" sz="2300" b="1" dirty="0">
                <a:solidFill>
                  <a:srgbClr val="FF0000"/>
                </a:solidFill>
                <a:latin typeface="Myriad Pro"/>
              </a:rPr>
              <a:t>Topological Visualization Analysis</a:t>
            </a:r>
            <a:r>
              <a:rPr lang="en-US" sz="2300" dirty="0">
                <a:latin typeface="Myriad Pro"/>
              </a:rPr>
              <a:t>, which renders a total interactive visual view of your </a:t>
            </a:r>
            <a:r>
              <a:rPr lang="en-US" sz="2300" dirty="0">
                <a:solidFill>
                  <a:prstClr val="black"/>
                </a:solidFill>
                <a:latin typeface="Myriad Pro"/>
              </a:rPr>
              <a:t>threat landscape</a:t>
            </a:r>
            <a:r>
              <a:rPr lang="en-US" sz="2300" dirty="0">
                <a:latin typeface="Myriad Pro"/>
              </a:rPr>
              <a:t> in near real-time as a </a:t>
            </a:r>
            <a:r>
              <a:rPr lang="en-US" sz="2300" i="1" dirty="0">
                <a:latin typeface="Myriad Pro"/>
              </a:rPr>
              <a:t>collapsible and expandable hierarchical level topology map</a:t>
            </a:r>
            <a:r>
              <a:rPr lang="en-US" sz="2300" dirty="0">
                <a:latin typeface="Myriad Pro"/>
              </a:rPr>
              <a:t> of every element in a single easily configurable “glass pane” interface that is expandable or collapsible to any level of detail at will.</a:t>
            </a:r>
            <a:br>
              <a:rPr lang="en-US" sz="2300" dirty="0">
                <a:latin typeface="Myriad Pro"/>
              </a:rPr>
            </a:br>
            <a:endParaRPr lang="en-US" sz="2300" dirty="0">
              <a:latin typeface="Myriad Pro"/>
            </a:endParaRPr>
          </a:p>
          <a:p>
            <a:pPr marL="342900" indent="-342900">
              <a:lnSpc>
                <a:spcPts val="2200"/>
              </a:lnSpc>
              <a:buClr>
                <a:srgbClr val="FF0000"/>
              </a:buClr>
              <a:buSzPct val="113000"/>
              <a:buFont typeface="Arial" panose="020B0604020202020204" pitchFamily="34" charset="0"/>
              <a:buChar char="•"/>
            </a:pPr>
            <a:r>
              <a:rPr lang="en-US" sz="2300" dirty="0">
                <a:latin typeface="Myriad Pro"/>
              </a:rPr>
              <a:t>Even a junior level Security Analyst can identify assets at risk, prioritize the areas of concern and focus on attack vectors affecting critical assets at risk first, rather than trying to remediate the the entire ecosystem at once. </a:t>
            </a:r>
          </a:p>
        </p:txBody>
      </p:sp>
      <p:sp>
        <p:nvSpPr>
          <p:cNvPr id="6" name="TextBox 5">
            <a:extLst>
              <a:ext uri="{FF2B5EF4-FFF2-40B4-BE49-F238E27FC236}">
                <a16:creationId xmlns:a16="http://schemas.microsoft.com/office/drawing/2014/main" id="{25DDE2A8-7A7E-4CCC-81AD-BF12782E4A42}"/>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1759562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B4513-EFDF-46B5-A02A-39AAA19D6370}"/>
              </a:ext>
            </a:extLst>
          </p:cNvPr>
          <p:cNvSpPr>
            <a:spLocks noGrp="1"/>
          </p:cNvSpPr>
          <p:nvPr>
            <p:ph type="title"/>
          </p:nvPr>
        </p:nvSpPr>
        <p:spPr>
          <a:xfrm>
            <a:off x="262890" y="-181159"/>
            <a:ext cx="8797983" cy="1235364"/>
          </a:xfrm>
        </p:spPr>
        <p:txBody>
          <a:bodyPr/>
          <a:lstStyle/>
          <a:p>
            <a:r>
              <a:rPr lang="en-US" sz="4400" b="1" dirty="0">
                <a:latin typeface="+mj-lt"/>
              </a:rPr>
              <a:t>Artificial vs. Actionable Intelligence</a:t>
            </a:r>
          </a:p>
        </p:txBody>
      </p:sp>
      <p:sp>
        <p:nvSpPr>
          <p:cNvPr id="5" name="Slide Number Placeholder 4">
            <a:extLst>
              <a:ext uri="{FF2B5EF4-FFF2-40B4-BE49-F238E27FC236}">
                <a16:creationId xmlns:a16="http://schemas.microsoft.com/office/drawing/2014/main" id="{CB385B16-E1F6-4350-88FE-E0235A8DAFCE}"/>
              </a:ext>
            </a:extLst>
          </p:cNvPr>
          <p:cNvSpPr>
            <a:spLocks noGrp="1"/>
          </p:cNvSpPr>
          <p:nvPr>
            <p:ph type="sldNum" sz="quarter" idx="11"/>
          </p:nvPr>
        </p:nvSpPr>
        <p:spPr/>
        <p:txBody>
          <a:bodyPr/>
          <a:lstStyle/>
          <a:p>
            <a:pPr>
              <a:defRPr/>
            </a:pPr>
            <a:fld id="{31C43635-B4FE-429B-A5F8-66E67D4601B8}" type="slidenum">
              <a:rPr lang="en-US" smtClean="0">
                <a:solidFill>
                  <a:srgbClr val="BEDB40"/>
                </a:solidFill>
              </a:rPr>
              <a:pPr>
                <a:defRPr/>
              </a:pPr>
              <a:t>9</a:t>
            </a:fld>
            <a:endParaRPr lang="en-US" dirty="0">
              <a:solidFill>
                <a:srgbClr val="BEDB40"/>
              </a:solidFill>
            </a:endParaRPr>
          </a:p>
        </p:txBody>
      </p:sp>
      <p:pic>
        <p:nvPicPr>
          <p:cNvPr id="9" name="Picture 8">
            <a:extLst>
              <a:ext uri="{FF2B5EF4-FFF2-40B4-BE49-F238E27FC236}">
                <a16:creationId xmlns:a16="http://schemas.microsoft.com/office/drawing/2014/main" id="{A54AC9D6-BEC9-4D82-8B7E-6B69CAAD87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5333" y="931315"/>
            <a:ext cx="5329392" cy="5671751"/>
          </a:xfrm>
          <a:prstGeom prst="rect">
            <a:avLst/>
          </a:prstGeom>
        </p:spPr>
      </p:pic>
      <p:sp>
        <p:nvSpPr>
          <p:cNvPr id="3" name="TextBox 2">
            <a:extLst>
              <a:ext uri="{FF2B5EF4-FFF2-40B4-BE49-F238E27FC236}">
                <a16:creationId xmlns:a16="http://schemas.microsoft.com/office/drawing/2014/main" id="{E22BE29D-D1F4-4297-8F33-7F948246FF40}"/>
              </a:ext>
            </a:extLst>
          </p:cNvPr>
          <p:cNvSpPr txBox="1"/>
          <p:nvPr/>
        </p:nvSpPr>
        <p:spPr>
          <a:xfrm>
            <a:off x="5940211" y="5500668"/>
            <a:ext cx="2984278" cy="954107"/>
          </a:xfrm>
          <a:prstGeom prst="rect">
            <a:avLst/>
          </a:prstGeom>
          <a:noFill/>
        </p:spPr>
        <p:txBody>
          <a:bodyPr wrap="none" rtlCol="0">
            <a:spAutoFit/>
          </a:bodyPr>
          <a:lstStyle/>
          <a:p>
            <a:pPr algn="r"/>
            <a:r>
              <a:rPr lang="en-US" sz="2800" b="1" dirty="0">
                <a:latin typeface="+mj-lt"/>
              </a:rPr>
              <a:t>Three Dimensional</a:t>
            </a:r>
          </a:p>
          <a:p>
            <a:pPr algn="r"/>
            <a:r>
              <a:rPr lang="en-US" sz="2800" b="1" dirty="0">
                <a:latin typeface="+mj-lt"/>
              </a:rPr>
              <a:t>Neural Network</a:t>
            </a:r>
          </a:p>
        </p:txBody>
      </p:sp>
      <p:sp>
        <p:nvSpPr>
          <p:cNvPr id="7" name="TextBox 6">
            <a:extLst>
              <a:ext uri="{FF2B5EF4-FFF2-40B4-BE49-F238E27FC236}">
                <a16:creationId xmlns:a16="http://schemas.microsoft.com/office/drawing/2014/main" id="{7BAAB0A2-F8A6-43A7-BDAC-5B0862B2E639}"/>
              </a:ext>
            </a:extLst>
          </p:cNvPr>
          <p:cNvSpPr txBox="1"/>
          <p:nvPr/>
        </p:nvSpPr>
        <p:spPr>
          <a:xfrm>
            <a:off x="289641" y="6469053"/>
            <a:ext cx="1736373" cy="369332"/>
          </a:xfrm>
          <a:prstGeom prst="rect">
            <a:avLst/>
          </a:prstGeom>
          <a:noFill/>
        </p:spPr>
        <p:txBody>
          <a:bodyPr wrap="none" rtlCol="0">
            <a:spAutoFit/>
          </a:bodyPr>
          <a:lstStyle/>
          <a:p>
            <a:r>
              <a:rPr lang="en-US" dirty="0">
                <a:solidFill>
                  <a:srgbClr val="BEDB40"/>
                </a:solidFill>
              </a:rPr>
              <a:t>Ron Benvenisti</a:t>
            </a:r>
          </a:p>
        </p:txBody>
      </p:sp>
    </p:spTree>
    <p:extLst>
      <p:ext uri="{BB962C8B-B14F-4D97-AF65-F5344CB8AC3E}">
        <p14:creationId xmlns:p14="http://schemas.microsoft.com/office/powerpoint/2010/main" val="395191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7vZIEjL2y0eb6pX01h5iI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JZvnyhl7SUukkJYymGF9Qg"/>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45496</TotalTime>
  <Words>2030</Words>
  <Application>Microsoft Office PowerPoint</Application>
  <PresentationFormat>On-screen Show (4:3)</PresentationFormat>
  <Paragraphs>469</Paragraphs>
  <Slides>57</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57</vt:i4>
      </vt:variant>
    </vt:vector>
  </HeadingPairs>
  <TitlesOfParts>
    <vt:vector size="67" baseType="lpstr">
      <vt:lpstr>Arboria Bold</vt:lpstr>
      <vt:lpstr>Arial</vt:lpstr>
      <vt:lpstr>Calibri</vt:lpstr>
      <vt:lpstr>Courier New</vt:lpstr>
      <vt:lpstr>Myriad Pro</vt:lpstr>
      <vt:lpstr>Trebuchet MS</vt:lpstr>
      <vt:lpstr>Verdana</vt:lpstr>
      <vt:lpstr>Wingdings</vt:lpstr>
      <vt:lpstr>Custom Design</vt:lpstr>
      <vt:lpstr>4_Office Theme</vt:lpstr>
      <vt:lpstr>PowerPoint Presentation</vt:lpstr>
      <vt:lpstr>Know Your Security Ecosystem Overview</vt:lpstr>
      <vt:lpstr>Plus,You've Got a lOT of New Friends</vt:lpstr>
      <vt:lpstr>Have Agile Delivery &amp; Transformation </vt:lpstr>
      <vt:lpstr> Know Your Security Value Proposition</vt:lpstr>
      <vt:lpstr>Risk Management Comprehension</vt:lpstr>
      <vt:lpstr>From Risk Management to Cyber Compliance</vt:lpstr>
      <vt:lpstr>TVA vs. TVA</vt:lpstr>
      <vt:lpstr>Artificial vs. Actionable Intelligence</vt:lpstr>
      <vt:lpstr>Take Inventory of Your IT Assets </vt:lpstr>
      <vt:lpstr>Map the Real Impact Vectors with TVA</vt:lpstr>
      <vt:lpstr>Know Your Topology</vt:lpstr>
      <vt:lpstr>Common Operating Picture</vt:lpstr>
      <vt:lpstr>Not a Common Operating Picture</vt:lpstr>
      <vt:lpstr>Totally Unsecured</vt:lpstr>
      <vt:lpstr>No Nothing</vt:lpstr>
      <vt:lpstr>Just 3 Days Before the Election It’s Even Worse</vt:lpstr>
      <vt:lpstr>Put in Context, Prioritize it, Take Action Now???</vt:lpstr>
      <vt:lpstr>Take Immediate Action</vt:lpstr>
      <vt:lpstr>Zoom in and Drill Down</vt:lpstr>
      <vt:lpstr>Have The Necessary Technology</vt:lpstr>
      <vt:lpstr>Know Your Topology</vt:lpstr>
      <vt:lpstr>Identify All Your Critical Assets</vt:lpstr>
      <vt:lpstr>Know the Non-Compliance Risks</vt:lpstr>
      <vt:lpstr>Fix the Non-Compliance Risks</vt:lpstr>
      <vt:lpstr>Hurnan Resources/Social Engineering</vt:lpstr>
      <vt:lpstr>Hurnan Resources/Social Engineering</vt:lpstr>
      <vt:lpstr>Hurnan Resources/Social Engineering</vt:lpstr>
      <vt:lpstr>Put the Puzzle Together</vt:lpstr>
      <vt:lpstr>Achieve Defense In Depth</vt:lpstr>
      <vt:lpstr>Address Your Expanding Landscape</vt:lpstr>
      <vt:lpstr>The Addressable Market</vt:lpstr>
      <vt:lpstr>Cybersecurity Offerings</vt:lpstr>
      <vt:lpstr>Will they Vet the Methodology?</vt:lpstr>
      <vt:lpstr>The Cybersecurity Cyber Poverty Line </vt:lpstr>
      <vt:lpstr>Market Landscape</vt:lpstr>
      <vt:lpstr>Landscape Verticals</vt:lpstr>
      <vt:lpstr>More Landscape Verticals</vt:lpstr>
      <vt:lpstr>Yet Even More Landscape Verticals</vt:lpstr>
      <vt:lpstr>Enough Landscape Verticals?</vt:lpstr>
      <vt:lpstr>Not Quite</vt:lpstr>
      <vt:lpstr>What You Need to See First: The Network Scan</vt:lpstr>
      <vt:lpstr>Do the Results Present a Prioritized Plan of Action? </vt:lpstr>
      <vt:lpstr>An Accurate  Immediately Actionable Plan</vt:lpstr>
      <vt:lpstr>An Accurate  Immediately Actionable Plan</vt:lpstr>
      <vt:lpstr>Immediately Actionable Plan for  IT Managers to Implement ASAP </vt:lpstr>
      <vt:lpstr>Immediately Actionable Plan for  IT STAFF to Implement ASAP </vt:lpstr>
      <vt:lpstr>Or a Confusing Screen of Windows for IT Management and Staff to Decipher?</vt:lpstr>
      <vt:lpstr>In Cybersecurity, There’s No Time to  Rely on Traditional Reporting</vt:lpstr>
      <vt:lpstr>Do You Know Who I Am?</vt:lpstr>
      <vt:lpstr>I Have Friends in High Places</vt:lpstr>
      <vt:lpstr>You Have Connections!</vt:lpstr>
      <vt:lpstr>Are They Team Players or Rockstars?</vt:lpstr>
      <vt:lpstr>Click to Auto-Map, High Level View, Deep Dive</vt:lpstr>
      <vt:lpstr>Elapsed Time Average = 28 seconds</vt:lpstr>
      <vt:lpstr>You’ve Got a lOT of New Friends or Foes</vt:lpstr>
      <vt:lpstr>PowerPoint Presentation</vt:lpstr>
    </vt:vector>
  </TitlesOfParts>
  <Company>NLB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NLB Security Advantage</dc:title>
  <dc:subject>NLB Cybersecurity Offering</dc:subject>
  <dc:creator>ron@ronbenvenisti.com</dc:creator>
  <cp:lastModifiedBy>Ron Benvenisti</cp:lastModifiedBy>
  <cp:revision>1032</cp:revision>
  <dcterms:created xsi:type="dcterms:W3CDTF">2016-05-13T21:34:57Z</dcterms:created>
  <dcterms:modified xsi:type="dcterms:W3CDTF">2020-11-20T16:47:22Z</dcterms:modified>
</cp:coreProperties>
</file>